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36"/>
  </p:notesMasterIdLst>
  <p:handoutMasterIdLst>
    <p:handoutMasterId r:id="rId37"/>
  </p:handoutMasterIdLst>
  <p:sldIdLst>
    <p:sldId id="264" r:id="rId5"/>
    <p:sldId id="280" r:id="rId6"/>
    <p:sldId id="345" r:id="rId7"/>
    <p:sldId id="367" r:id="rId8"/>
    <p:sldId id="368" r:id="rId9"/>
    <p:sldId id="325" r:id="rId10"/>
    <p:sldId id="379" r:id="rId11"/>
    <p:sldId id="378" r:id="rId12"/>
    <p:sldId id="384" r:id="rId13"/>
    <p:sldId id="382" r:id="rId14"/>
    <p:sldId id="383" r:id="rId15"/>
    <p:sldId id="401" r:id="rId16"/>
    <p:sldId id="402" r:id="rId17"/>
    <p:sldId id="372" r:id="rId18"/>
    <p:sldId id="389" r:id="rId19"/>
    <p:sldId id="381" r:id="rId20"/>
    <p:sldId id="385" r:id="rId21"/>
    <p:sldId id="386" r:id="rId22"/>
    <p:sldId id="387" r:id="rId23"/>
    <p:sldId id="388" r:id="rId24"/>
    <p:sldId id="394" r:id="rId25"/>
    <p:sldId id="398" r:id="rId26"/>
    <p:sldId id="390" r:id="rId27"/>
    <p:sldId id="391" r:id="rId28"/>
    <p:sldId id="392" r:id="rId29"/>
    <p:sldId id="393" r:id="rId30"/>
    <p:sldId id="395" r:id="rId31"/>
    <p:sldId id="404" r:id="rId32"/>
    <p:sldId id="396" r:id="rId33"/>
    <p:sldId id="409" r:id="rId34"/>
    <p:sldId id="370" r:id="rId35"/>
  </p:sldIdLst>
  <p:sldSz cx="9144000" cy="6858000" type="screen4x3"/>
  <p:notesSz cx="6797675" cy="9928225"/>
  <p:defaultTextStyle>
    <a:defPPr>
      <a:defRPr lang="de-CH"/>
    </a:defPPr>
    <a:lvl1pPr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ürtler Claudia BABS" initials="BABSGUEC" lastIdx="16" clrIdx="0">
    <p:extLst>
      <p:ext uri="{19B8F6BF-5375-455C-9EA6-DF929625EA0E}">
        <p15:presenceInfo xmlns:p15="http://schemas.microsoft.com/office/powerpoint/2012/main" userId="Gürtler Claudia BAB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ED181E"/>
    <a:srgbClr val="008000"/>
    <a:srgbClr val="33CC33"/>
    <a:srgbClr val="99FF99"/>
    <a:srgbClr val="F0F5FD"/>
    <a:srgbClr val="E8F0F8"/>
    <a:srgbClr val="E6E6E6"/>
    <a:srgbClr val="DDDDDD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91" autoAdjust="0"/>
    <p:restoredTop sz="73399" autoAdjust="0"/>
  </p:normalViewPr>
  <p:slideViewPr>
    <p:cSldViewPr snapToGrid="0">
      <p:cViewPr varScale="1">
        <p:scale>
          <a:sx n="83" d="100"/>
          <a:sy n="83" d="100"/>
        </p:scale>
        <p:origin x="255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67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78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2744788" y="179417"/>
            <a:ext cx="1333500" cy="246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1422" tIns="45709" rIns="91422" bIns="45709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de-CH" sz="1000" b="1"/>
              <a:t>KLASSIFIZIERUNG</a:t>
            </a:r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679951" y="396939"/>
            <a:ext cx="1763713" cy="57635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288" tIns="45644" rIns="91288" bIns="45644" numCol="1" anchor="ctr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r>
              <a:rPr lang="de-DE"/>
              <a:t>Stand TT.MM.JJ</a:t>
            </a:r>
            <a:endParaRPr lang="fr-CH"/>
          </a:p>
        </p:txBody>
      </p:sp>
      <p:sp>
        <p:nvSpPr>
          <p:cNvPr id="20488" name="Rectangle 8"/>
          <p:cNvSpPr>
            <a:spLocks noGrp="1" noChangeAspect="1" noChangeArrowheads="1"/>
          </p:cNvSpPr>
          <p:nvPr>
            <p:ph type="hdr" sz="quarter"/>
          </p:nvPr>
        </p:nvSpPr>
        <p:spPr bwMode="auto">
          <a:xfrm>
            <a:off x="323850" y="396938"/>
            <a:ext cx="3600450" cy="574767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288" tIns="45644" rIns="91288" bIns="45644" numCol="1" anchor="ctr" anchorCtr="0" compatLnSpc="1">
            <a:prstTxWarp prst="textNoShape">
              <a:avLst/>
            </a:prstTxWarp>
          </a:bodyPr>
          <a:lstStyle>
            <a:lvl1pPr algn="l">
              <a:defRPr sz="1000" b="1"/>
            </a:lvl1pPr>
          </a:lstStyle>
          <a:p>
            <a:r>
              <a:rPr lang="fr-CH"/>
              <a:t>Bezeichnung des Anlasses mit Datum bzw Geschäft / Vorhaben</a:t>
            </a:r>
          </a:p>
        </p:txBody>
      </p:sp>
      <p:sp>
        <p:nvSpPr>
          <p:cNvPr id="20489" name="Rectangle 9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23851" y="9377274"/>
            <a:ext cx="2952750" cy="4699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297" tIns="45648" rIns="91297" bIns="45648" numCol="1" anchor="b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r>
              <a:rPr lang="fr-CH"/>
              <a:t>Referent oder Herausgeber</a:t>
            </a:r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679950" y="9377274"/>
            <a:ext cx="1765300" cy="4699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297" tIns="45648" rIns="91297" bIns="45648" numCol="1" anchor="b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61EDE470-A6F6-4F83-8C5D-E1B34CA0EDDD}" type="slidenum">
              <a:rPr lang="fr-CH"/>
              <a:pPr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Rectangle 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31800" y="1082675"/>
            <a:ext cx="2403475" cy="1803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201" name="Rectangle 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23851" y="3029435"/>
            <a:ext cx="6121400" cy="6347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288" tIns="45644" rIns="91288" bIns="456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/>
              <a:t>Cliquez pour modifier les formats du texte du modèle</a:t>
            </a:r>
          </a:p>
          <a:p>
            <a:pPr lvl="1"/>
            <a:r>
              <a:rPr lang="de-CH"/>
              <a:t>Deuxième niveau</a:t>
            </a:r>
          </a:p>
          <a:p>
            <a:pPr lvl="2"/>
            <a:r>
              <a:rPr lang="de-CH"/>
              <a:t>Troisième niveau</a:t>
            </a:r>
          </a:p>
          <a:p>
            <a:pPr lvl="3"/>
            <a:endParaRPr lang="de-CH"/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678363" y="395351"/>
            <a:ext cx="1763712" cy="576354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288" tIns="45644" rIns="91288" bIns="45644" numCol="1" anchor="ctr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r>
              <a:rPr lang="de-DE"/>
              <a:t>Situation au jj.mm.aa</a:t>
            </a:r>
            <a:endParaRPr lang="fr-CH"/>
          </a:p>
        </p:txBody>
      </p:sp>
      <p:sp>
        <p:nvSpPr>
          <p:cNvPr id="8203" name="Rectangle 11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23850" y="395351"/>
            <a:ext cx="3598863" cy="576354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288" tIns="45644" rIns="91288" bIns="45644" numCol="1" anchor="ctr" anchorCtr="0" compatLnSpc="1">
            <a:prstTxWarp prst="textNoShape">
              <a:avLst/>
            </a:prstTxWarp>
          </a:bodyPr>
          <a:lstStyle>
            <a:lvl1pPr algn="l">
              <a:defRPr sz="1000" b="1"/>
            </a:lvl1pPr>
          </a:lstStyle>
          <a:p>
            <a:r>
              <a:rPr lang="fr-CH"/>
              <a:t>Désignation de l'événement avec date ou affaire / projet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1546225" y="107968"/>
            <a:ext cx="3695700" cy="24451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91422" tIns="45709" rIns="91422" bIns="45709">
            <a:spAutoFit/>
          </a:bodyPr>
          <a:lstStyle/>
          <a:p>
            <a:pPr>
              <a:spcBef>
                <a:spcPct val="50000"/>
              </a:spcBef>
            </a:pPr>
            <a:r>
              <a:rPr lang="de-CH" sz="1000" b="1"/>
              <a:t>CLASSIFICATION</a:t>
            </a:r>
          </a:p>
        </p:txBody>
      </p:sp>
      <p:sp>
        <p:nvSpPr>
          <p:cNvPr id="8205" name="Rectangle 13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23851" y="9377274"/>
            <a:ext cx="2952750" cy="4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l" defTabSz="915986" eaLnBrk="1" hangingPunct="1">
              <a:defRPr sz="1000"/>
            </a:lvl1pPr>
          </a:lstStyle>
          <a:p>
            <a:r>
              <a:rPr lang="de-CH"/>
              <a:t>Conférencier ou éditeur</a:t>
            </a:r>
          </a:p>
        </p:txBody>
      </p:sp>
      <p:sp>
        <p:nvSpPr>
          <p:cNvPr id="8206" name="Rectangle 1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679950" y="9377274"/>
            <a:ext cx="1765300" cy="4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6" eaLnBrk="1" hangingPunct="1">
              <a:defRPr sz="1000"/>
            </a:lvl1pPr>
          </a:lstStyle>
          <a:p>
            <a:fld id="{9B60967D-CA13-468E-B106-0AFFEE6216B1}" type="slidenum">
              <a:rPr lang="de-CH"/>
              <a:t>‹Nr.›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marL="180975" indent="-180975" algn="l" rtl="0" fontAlgn="base">
      <a:spcBef>
        <a:spcPct val="50000"/>
      </a:spcBef>
      <a:spcAft>
        <a:spcPct val="0"/>
      </a:spcAft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538163" indent="-177800" algn="l" rtl="0" fontAlgn="base">
      <a:spcBef>
        <a:spcPct val="30000"/>
      </a:spcBef>
      <a:spcAft>
        <a:spcPct val="0"/>
      </a:spcAft>
      <a:buFont typeface="Arial" charset="0"/>
      <a:buChar char="–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895350" indent="-177800" algn="l" rtl="0" fontAlgn="base">
      <a:spcBef>
        <a:spcPct val="30000"/>
      </a:spcBef>
      <a:spcAft>
        <a:spcPct val="0"/>
      </a:spcAft>
      <a:buFont typeface="Arial" charset="0"/>
      <a:buChar char="º"/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257300" indent="-182563" algn="l" rtl="0" fontAlgn="base">
      <a:lnSpc>
        <a:spcPct val="90000"/>
      </a:lnSpc>
      <a:spcBef>
        <a:spcPct val="2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436688" algn="l" rtl="0" fontAlgn="base">
      <a:lnSpc>
        <a:spcPct val="90000"/>
      </a:lnSpc>
      <a:spcBef>
        <a:spcPct val="2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/>
          <p:cNvSpPr>
            <a:spLocks noGrp="1" noChangeArrowheads="1"/>
          </p:cNvSpPr>
          <p:nvPr>
            <p:ph type="dt" sz="quarter" idx="1"/>
          </p:nvPr>
        </p:nvSpPr>
        <p:spPr>
          <a:ln/>
        </p:spPr>
        <p:txBody>
          <a:bodyPr/>
          <a:lstStyle/>
          <a:p>
            <a:r>
              <a:rPr lang="de-DE"/>
              <a:t>Situation au jj.mm.aa</a:t>
            </a:r>
            <a:endParaRPr lang="fr-CH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CH"/>
              <a:t>Désignation de l'événement avec date ou affaire / projet</a:t>
            </a:r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de-CH"/>
              <a:t>Conférencier ou éditeur</a:t>
            </a:r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D76F87-E870-4B99-B94F-B2F638636A61}" type="slidenum">
              <a:rPr lang="de-CH"/>
              <a:t>1</a:t>
            </a:fld>
            <a:endParaRPr lang="de-CH"/>
          </a:p>
        </p:txBody>
      </p:sp>
      <p:sp>
        <p:nvSpPr>
          <p:cNvPr id="80902" name="Rectangle 6"/>
          <p:cNvSpPr>
            <a:spLocks noChangeArrowheads="1"/>
          </p:cNvSpPr>
          <p:nvPr/>
        </p:nvSpPr>
        <p:spPr bwMode="auto">
          <a:xfrm>
            <a:off x="323851" y="3029435"/>
            <a:ext cx="6121400" cy="6347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91288" tIns="45644" rIns="91288" bIns="45644"/>
          <a:lstStyle/>
          <a:p>
            <a:pPr marL="1257297" lvl="3" indent="-182562" algn="l" eaLnBrk="1" hangingPunct="1">
              <a:lnSpc>
                <a:spcPct val="90000"/>
              </a:lnSpc>
              <a:spcBef>
                <a:spcPct val="20000"/>
              </a:spcBef>
            </a:pPr>
            <a:endParaRPr lang="de-DE"/>
          </a:p>
        </p:txBody>
      </p:sp>
      <p:sp>
        <p:nvSpPr>
          <p:cNvPr id="80907" name="Rectangle 11"/>
          <p:cNvSpPr>
            <a:spLocks noChangeArrowheads="1"/>
          </p:cNvSpPr>
          <p:nvPr/>
        </p:nvSpPr>
        <p:spPr bwMode="auto">
          <a:xfrm>
            <a:off x="4679950" y="9377274"/>
            <a:ext cx="1765300" cy="4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568" tIns="45784" rIns="91568" bIns="45784" anchor="b"/>
          <a:lstStyle/>
          <a:p>
            <a:pPr algn="r" defTabSz="915986" eaLnBrk="1" hangingPunct="1"/>
            <a:fld id="{39815127-C452-4EED-BC99-DD7C190A1320}" type="slidenum">
              <a:rPr lang="de-CH" sz="1000"/>
              <a:t>1</a:t>
            </a:fld>
            <a:endParaRPr lang="de-CH" sz="1000"/>
          </a:p>
        </p:txBody>
      </p:sp>
      <p:sp>
        <p:nvSpPr>
          <p:cNvPr id="80911" name="Rectangle 15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12" name="Rectangle 1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dt" sz="quarter" idx="1"/>
          </p:nvPr>
        </p:nvSpPr>
        <p:spPr>
          <a:ln/>
        </p:spPr>
        <p:txBody>
          <a:bodyPr/>
          <a:lstStyle/>
          <a:p>
            <a:r>
              <a:rPr lang="de-DE"/>
              <a:t>Situation au jj.mm.aa</a:t>
            </a:r>
            <a:endParaRPr lang="fr-CH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CH"/>
              <a:t>Désignation de l'événement avec date ou affaire / projet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de-CH"/>
              <a:t>Conférencier ou éditeur</a:t>
            </a: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C86890-19DF-47FD-AEFF-16CBBC7AEBC8}" type="slidenum">
              <a:rPr lang="de-CH"/>
              <a:t>2</a:t>
            </a:fld>
            <a:endParaRPr lang="de-CH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r>
              <a:rPr lang="de-DE"/>
              <a:t>Situation au jj.mm.aa</a:t>
            </a:r>
            <a:endParaRPr lang="fr-CH"/>
          </a:p>
        </p:txBody>
      </p:sp>
      <p:sp>
        <p:nvSpPr>
          <p:cNvPr id="5" name="Kopfzeilenplatzhalt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fr-CH"/>
              <a:t>Désignation de l'événement avec date ou affaire / projet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CH"/>
              <a:t>Conférencier ou éditeur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0967D-CA13-468E-B106-0AFFEE6216B1}" type="slidenum">
              <a:rPr lang="de-CH" smtClean="0"/>
              <a:t>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373393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CH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de-DE"/>
              <a:t>Situation au jj.mm.aa</a:t>
            </a:r>
            <a:endParaRPr lang="fr-CH"/>
          </a:p>
        </p:txBody>
      </p:sp>
      <p:sp>
        <p:nvSpPr>
          <p:cNvPr id="5" name="Segnaposto intestazione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fr-CH"/>
              <a:t>Désignation de l'événement avec date ou affaire / projet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CH"/>
              <a:t>Conférencier ou éditeur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B60967D-CA13-468E-B106-0AFFEE6216B1}" type="slidenum">
              <a:rPr lang="de-CH" smtClean="0"/>
              <a:t>14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766476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Justification du moment de la mise à disposition de la grille d'évaluation :</a:t>
            </a:r>
            <a:br>
              <a:rPr lang="de-DE" dirty="0"/>
            </a:br>
            <a:r>
              <a:rPr lang="de-DE" dirty="0"/>
              <a:t>Optimisations basées sur l'expérience en faveur du/de la candidat(e), </a:t>
            </a:r>
            <a:r>
              <a:rPr lang="de-DE" dirty="0" err="1"/>
              <a:t>l‘EP</a:t>
            </a:r>
            <a:r>
              <a:rPr lang="de-DE" dirty="0"/>
              <a:t> du dernier cours a lieu environ un mois après l'attribution du mandat pour le </a:t>
            </a:r>
            <a:r>
              <a:rPr lang="de-DE" dirty="0" err="1"/>
              <a:t>travail</a:t>
            </a:r>
            <a:r>
              <a:rPr lang="de-DE" dirty="0"/>
              <a:t> </a:t>
            </a:r>
            <a:r>
              <a:rPr lang="de-DE" dirty="0" err="1"/>
              <a:t>écrit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Dans le règlement, les changements ne concernent que quelques points (cf. grille d'évaluation des examens précédents)</a:t>
            </a:r>
          </a:p>
          <a:p>
            <a:pPr marL="0" indent="0">
              <a:buNone/>
            </a:pPr>
            <a:r>
              <a:rPr lang="de-DE" dirty="0"/>
              <a:t> 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r>
              <a:rPr lang="de-DE"/>
              <a:t>Situation au jj.mm.aa</a:t>
            </a:r>
            <a:endParaRPr lang="fr-CH"/>
          </a:p>
        </p:txBody>
      </p:sp>
      <p:sp>
        <p:nvSpPr>
          <p:cNvPr id="5" name="Kopfzeilenplatzhalt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fr-CH"/>
              <a:t>Désignation de l'événement avec date ou affaire / projet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CH"/>
              <a:t>Conférencier ou éditeur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0967D-CA13-468E-B106-0AFFEE6216B1}" type="slidenum">
              <a:rPr lang="de-CH" smtClean="0"/>
              <a:t>27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29290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de-DE"/>
              <a:t>Situation au jj.mm.aa</a:t>
            </a:r>
            <a:endParaRPr lang="fr-CH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fr-CH"/>
              <a:t>Désignation de l'événement avec date ou affaire / projet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CH"/>
              <a:t>Conférencier ou éditeur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B60967D-CA13-468E-B106-0AFFEE6216B1}" type="slidenum">
              <a:rPr lang="de-CH" smtClean="0"/>
              <a:t>31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01027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84" name="Text Box 32"/>
          <p:cNvSpPr txBox="1">
            <a:spLocks noChangeArrowheads="1"/>
          </p:cNvSpPr>
          <p:nvPr/>
        </p:nvSpPr>
        <p:spPr bwMode="auto">
          <a:xfrm>
            <a:off x="4560888" y="354013"/>
            <a:ext cx="3372718" cy="270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l">
              <a:spcBef>
                <a:spcPct val="100000"/>
              </a:spcBef>
            </a:pPr>
            <a:r>
              <a:rPr lang="fr-CH" sz="900" b="1" dirty="0" err="1"/>
              <a:t>Bundesamt</a:t>
            </a:r>
            <a:r>
              <a:rPr lang="fr-CH" sz="900" b="1" dirty="0"/>
              <a:t> </a:t>
            </a:r>
            <a:r>
              <a:rPr lang="fr-CH" sz="900" b="1" dirty="0" err="1"/>
              <a:t>für</a:t>
            </a:r>
            <a:r>
              <a:rPr lang="fr-CH" sz="900" b="1" dirty="0"/>
              <a:t> </a:t>
            </a:r>
            <a:r>
              <a:rPr lang="fr-CH" sz="900" b="1" dirty="0" err="1"/>
              <a:t>Bevölkerungsschutz</a:t>
            </a:r>
            <a:r>
              <a:rPr lang="fr-CH" sz="900" b="1" dirty="0"/>
              <a:t> BABS</a:t>
            </a:r>
          </a:p>
          <a:p>
            <a:pPr algn="l">
              <a:lnSpc>
                <a:spcPct val="45000"/>
              </a:lnSpc>
              <a:spcBef>
                <a:spcPct val="50000"/>
              </a:spcBef>
            </a:pPr>
            <a:r>
              <a:rPr lang="fr-CH" sz="900" dirty="0"/>
              <a:t>GB Ausbildung, FB </a:t>
            </a:r>
            <a:r>
              <a:rPr lang="fr-CH" sz="900" dirty="0" err="1"/>
              <a:t>Wissensmanagement</a:t>
            </a:r>
            <a:r>
              <a:rPr lang="fr-CH" sz="900" dirty="0"/>
              <a:t>, </a:t>
            </a:r>
            <a:r>
              <a:rPr lang="fr-CH" sz="900" dirty="0" err="1"/>
              <a:t>Projekt</a:t>
            </a:r>
            <a:r>
              <a:rPr lang="fr-CH" sz="900" dirty="0"/>
              <a:t> ZSI mit </a:t>
            </a:r>
            <a:r>
              <a:rPr lang="fr-CH" sz="900" dirty="0" err="1"/>
              <a:t>eidg</a:t>
            </a:r>
            <a:r>
              <a:rPr lang="fr-CH" sz="900" dirty="0"/>
              <a:t>. FA</a:t>
            </a:r>
          </a:p>
        </p:txBody>
      </p:sp>
      <p:pic>
        <p:nvPicPr>
          <p:cNvPr id="23589" name="Picture 37" descr="Logo_CMYK_p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8525" y="387350"/>
            <a:ext cx="199707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A03CEAF8-D8FF-8722-5F0B-2C0EB96CBE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232881" y="354013"/>
            <a:ext cx="5541744" cy="7193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80111" y="6308725"/>
            <a:ext cx="3238451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/>
            </a:lvl1pPr>
          </a:lstStyle>
          <a:p>
            <a:r>
              <a:rPr lang="fr-CH" dirty="0"/>
              <a:t>Daniel </a:t>
            </a:r>
            <a:r>
              <a:rPr lang="fr-CH" dirty="0" err="1"/>
              <a:t>Birkenmaier</a:t>
            </a:r>
            <a:r>
              <a:rPr lang="fr-CH" dirty="0"/>
              <a:t>, </a:t>
            </a:r>
            <a:r>
              <a:rPr lang="fr-CH" dirty="0" err="1"/>
              <a:t>direttore</a:t>
            </a:r>
            <a:r>
              <a:rPr lang="fr-CH" dirty="0"/>
              <a:t> d’</a:t>
            </a:r>
            <a:r>
              <a:rPr lang="fr-CH" dirty="0" err="1"/>
              <a:t>esame</a:t>
            </a:r>
            <a:endParaRPr lang="fr-CH" dirty="0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580111" y="6165850"/>
            <a:ext cx="3238451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/>
            </a:lvl1pPr>
          </a:lstStyle>
          <a:p>
            <a:r>
              <a:rPr lang="de-DE" dirty="0"/>
              <a:t>Data </a:t>
            </a:r>
            <a:r>
              <a:rPr lang="de-DE" dirty="0" err="1"/>
              <a:t>d‘ordine</a:t>
            </a:r>
            <a:r>
              <a:rPr lang="de-DE" dirty="0"/>
              <a:t> per </a:t>
            </a:r>
            <a:r>
              <a:rPr lang="de-DE" dirty="0" err="1"/>
              <a:t>l‘esame</a:t>
            </a:r>
            <a:r>
              <a:rPr lang="de-DE" dirty="0"/>
              <a:t> </a:t>
            </a:r>
            <a:r>
              <a:rPr lang="de-DE" dirty="0" err="1"/>
              <a:t>scritto</a:t>
            </a:r>
            <a:endParaRPr lang="fr-CH" sz="60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88163" y="279400"/>
            <a:ext cx="1873250" cy="588645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268413" y="279400"/>
            <a:ext cx="5467350" cy="5886450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80111" y="6308725"/>
            <a:ext cx="3238451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/>
            </a:lvl1pPr>
          </a:lstStyle>
          <a:p>
            <a:r>
              <a:rPr lang="fr-CH" dirty="0"/>
              <a:t>Daniel </a:t>
            </a:r>
            <a:r>
              <a:rPr lang="fr-CH" dirty="0" err="1"/>
              <a:t>Birkenmaier</a:t>
            </a:r>
            <a:r>
              <a:rPr lang="fr-CH" dirty="0"/>
              <a:t>, </a:t>
            </a:r>
            <a:r>
              <a:rPr lang="fr-CH" dirty="0" err="1"/>
              <a:t>direttore</a:t>
            </a:r>
            <a:r>
              <a:rPr lang="fr-CH" dirty="0"/>
              <a:t> d’</a:t>
            </a:r>
            <a:r>
              <a:rPr lang="fr-CH" dirty="0" err="1"/>
              <a:t>esame</a:t>
            </a:r>
            <a:endParaRPr lang="fr-CH" dirty="0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580111" y="6165850"/>
            <a:ext cx="3238451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/>
            </a:lvl1pPr>
          </a:lstStyle>
          <a:p>
            <a:r>
              <a:rPr lang="de-DE" dirty="0"/>
              <a:t>Data </a:t>
            </a:r>
            <a:r>
              <a:rPr lang="de-DE" dirty="0" err="1"/>
              <a:t>d‘ordine</a:t>
            </a:r>
            <a:r>
              <a:rPr lang="de-DE" dirty="0"/>
              <a:t> per </a:t>
            </a:r>
            <a:r>
              <a:rPr lang="de-DE" dirty="0" err="1"/>
              <a:t>l‘esame</a:t>
            </a:r>
            <a:r>
              <a:rPr lang="de-DE" dirty="0"/>
              <a:t> </a:t>
            </a:r>
            <a:r>
              <a:rPr lang="de-DE" dirty="0" err="1"/>
              <a:t>scritto</a:t>
            </a:r>
            <a:endParaRPr lang="fr-CH" sz="60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80111" y="6308725"/>
            <a:ext cx="3238451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/>
            </a:lvl1pPr>
          </a:lstStyle>
          <a:p>
            <a:r>
              <a:rPr lang="fr-CH" dirty="0"/>
              <a:t>Daniel </a:t>
            </a:r>
            <a:r>
              <a:rPr lang="fr-CH" dirty="0" err="1"/>
              <a:t>Birkenmaier</a:t>
            </a:r>
            <a:r>
              <a:rPr lang="fr-CH" dirty="0"/>
              <a:t>, </a:t>
            </a:r>
            <a:r>
              <a:rPr lang="fr-CH" dirty="0" err="1"/>
              <a:t>direttore</a:t>
            </a:r>
            <a:r>
              <a:rPr lang="fr-CH" dirty="0"/>
              <a:t> d’</a:t>
            </a:r>
            <a:r>
              <a:rPr lang="fr-CH" dirty="0" err="1"/>
              <a:t>esame</a:t>
            </a:r>
            <a:endParaRPr lang="fr-CH" dirty="0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580111" y="6165850"/>
            <a:ext cx="3238451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/>
            </a:lvl1pPr>
          </a:lstStyle>
          <a:p>
            <a:r>
              <a:rPr lang="de-DE" dirty="0"/>
              <a:t>Data </a:t>
            </a:r>
            <a:r>
              <a:rPr lang="de-DE" dirty="0" err="1"/>
              <a:t>d‘ordine</a:t>
            </a:r>
            <a:r>
              <a:rPr lang="de-DE" dirty="0"/>
              <a:t> per </a:t>
            </a:r>
            <a:r>
              <a:rPr lang="de-DE" dirty="0" err="1"/>
              <a:t>l‘esame</a:t>
            </a:r>
            <a:r>
              <a:rPr lang="de-DE" dirty="0"/>
              <a:t> </a:t>
            </a:r>
            <a:r>
              <a:rPr lang="de-DE" dirty="0" err="1"/>
              <a:t>scritto</a:t>
            </a:r>
            <a:endParaRPr lang="fr-CH" sz="6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80111" y="6308725"/>
            <a:ext cx="3238451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/>
            </a:lvl1pPr>
          </a:lstStyle>
          <a:p>
            <a:r>
              <a:rPr lang="fr-CH" dirty="0"/>
              <a:t>Daniel </a:t>
            </a:r>
            <a:r>
              <a:rPr lang="fr-CH" dirty="0" err="1"/>
              <a:t>Birkenmaier</a:t>
            </a:r>
            <a:r>
              <a:rPr lang="fr-CH" dirty="0"/>
              <a:t>, </a:t>
            </a:r>
            <a:r>
              <a:rPr lang="fr-CH" dirty="0" err="1"/>
              <a:t>direttore</a:t>
            </a:r>
            <a:r>
              <a:rPr lang="fr-CH" dirty="0"/>
              <a:t> d’</a:t>
            </a:r>
            <a:r>
              <a:rPr lang="fr-CH" dirty="0" err="1"/>
              <a:t>esame</a:t>
            </a:r>
            <a:endParaRPr lang="fr-CH" dirty="0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580111" y="6165850"/>
            <a:ext cx="3238451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/>
            </a:lvl1pPr>
          </a:lstStyle>
          <a:p>
            <a:r>
              <a:rPr lang="de-DE" dirty="0"/>
              <a:t>Data </a:t>
            </a:r>
            <a:r>
              <a:rPr lang="de-DE" dirty="0" err="1"/>
              <a:t>d‘ordine</a:t>
            </a:r>
            <a:r>
              <a:rPr lang="de-DE" dirty="0"/>
              <a:t> per </a:t>
            </a:r>
            <a:r>
              <a:rPr lang="de-DE" dirty="0" err="1"/>
              <a:t>l‘esame</a:t>
            </a:r>
            <a:r>
              <a:rPr lang="de-DE" dirty="0"/>
              <a:t> </a:t>
            </a:r>
            <a:r>
              <a:rPr lang="de-DE" dirty="0" err="1"/>
              <a:t>scritto</a:t>
            </a:r>
            <a:endParaRPr lang="fr-CH" sz="60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285875" y="1449388"/>
            <a:ext cx="3660775" cy="4716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99050" y="1449388"/>
            <a:ext cx="3662363" cy="4716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80111" y="6308725"/>
            <a:ext cx="3238451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/>
            </a:lvl1pPr>
          </a:lstStyle>
          <a:p>
            <a:r>
              <a:rPr lang="fr-CH" dirty="0"/>
              <a:t>Daniel </a:t>
            </a:r>
            <a:r>
              <a:rPr lang="fr-CH" dirty="0" err="1"/>
              <a:t>Birkenmaier</a:t>
            </a:r>
            <a:r>
              <a:rPr lang="fr-CH" dirty="0"/>
              <a:t>, </a:t>
            </a:r>
            <a:r>
              <a:rPr lang="fr-CH" dirty="0" err="1"/>
              <a:t>direttore</a:t>
            </a:r>
            <a:r>
              <a:rPr lang="fr-CH" dirty="0"/>
              <a:t> d’</a:t>
            </a:r>
            <a:r>
              <a:rPr lang="fr-CH" dirty="0" err="1"/>
              <a:t>esame</a:t>
            </a:r>
            <a:endParaRPr lang="fr-CH" dirty="0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5580111" y="6165850"/>
            <a:ext cx="3238451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/>
            </a:lvl1pPr>
          </a:lstStyle>
          <a:p>
            <a:r>
              <a:rPr lang="de-DE" dirty="0"/>
              <a:t>Data </a:t>
            </a:r>
            <a:r>
              <a:rPr lang="de-DE" dirty="0" err="1"/>
              <a:t>d‘ordine</a:t>
            </a:r>
            <a:r>
              <a:rPr lang="de-DE" dirty="0"/>
              <a:t> per </a:t>
            </a:r>
            <a:r>
              <a:rPr lang="de-DE" dirty="0" err="1"/>
              <a:t>l‘esame</a:t>
            </a:r>
            <a:r>
              <a:rPr lang="de-DE" dirty="0"/>
              <a:t> </a:t>
            </a:r>
            <a:r>
              <a:rPr lang="de-DE" dirty="0" err="1"/>
              <a:t>scritto</a:t>
            </a:r>
            <a:endParaRPr lang="fr-CH" sz="60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Rectangle 44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5580111" y="6308725"/>
            <a:ext cx="3238451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/>
            </a:lvl1pPr>
          </a:lstStyle>
          <a:p>
            <a:r>
              <a:rPr lang="fr-CH" dirty="0"/>
              <a:t>Daniel </a:t>
            </a:r>
            <a:r>
              <a:rPr lang="fr-CH" dirty="0" err="1"/>
              <a:t>Birkenmaier</a:t>
            </a:r>
            <a:r>
              <a:rPr lang="fr-CH" dirty="0"/>
              <a:t>, </a:t>
            </a:r>
            <a:r>
              <a:rPr lang="fr-CH" dirty="0" err="1"/>
              <a:t>direttore</a:t>
            </a:r>
            <a:r>
              <a:rPr lang="fr-CH" dirty="0"/>
              <a:t> d’</a:t>
            </a:r>
            <a:r>
              <a:rPr lang="fr-CH" dirty="0" err="1"/>
              <a:t>esame</a:t>
            </a:r>
            <a:endParaRPr lang="fr-CH" dirty="0"/>
          </a:p>
        </p:txBody>
      </p:sp>
      <p:sp>
        <p:nvSpPr>
          <p:cNvPr id="10" name="Rectangle 45"/>
          <p:cNvSpPr>
            <a:spLocks noGrp="1" noChangeArrowheads="1"/>
          </p:cNvSpPr>
          <p:nvPr>
            <p:ph type="dt" sz="half" idx="11"/>
          </p:nvPr>
        </p:nvSpPr>
        <p:spPr bwMode="auto">
          <a:xfrm>
            <a:off x="5580111" y="6165850"/>
            <a:ext cx="3238451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/>
            </a:lvl1pPr>
          </a:lstStyle>
          <a:p>
            <a:r>
              <a:rPr lang="de-DE" dirty="0"/>
              <a:t>Data </a:t>
            </a:r>
            <a:r>
              <a:rPr lang="de-DE" dirty="0" err="1"/>
              <a:t>d‘ordine</a:t>
            </a:r>
            <a:r>
              <a:rPr lang="de-DE" dirty="0"/>
              <a:t> per </a:t>
            </a:r>
            <a:r>
              <a:rPr lang="de-DE" dirty="0" err="1"/>
              <a:t>l‘esame</a:t>
            </a:r>
            <a:r>
              <a:rPr lang="de-DE" dirty="0"/>
              <a:t> </a:t>
            </a:r>
            <a:r>
              <a:rPr lang="de-DE" dirty="0" err="1"/>
              <a:t>scritto</a:t>
            </a:r>
            <a:endParaRPr lang="fr-CH" sz="60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80111" y="6308725"/>
            <a:ext cx="3238451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/>
            </a:lvl1pPr>
          </a:lstStyle>
          <a:p>
            <a:r>
              <a:rPr lang="fr-CH" dirty="0"/>
              <a:t>Daniel </a:t>
            </a:r>
            <a:r>
              <a:rPr lang="fr-CH" dirty="0" err="1"/>
              <a:t>Birkenmaier</a:t>
            </a:r>
            <a:r>
              <a:rPr lang="fr-CH" dirty="0"/>
              <a:t>, </a:t>
            </a:r>
            <a:r>
              <a:rPr lang="fr-CH" dirty="0" err="1"/>
              <a:t>direttore</a:t>
            </a:r>
            <a:r>
              <a:rPr lang="fr-CH" dirty="0"/>
              <a:t> d’</a:t>
            </a:r>
            <a:r>
              <a:rPr lang="fr-CH" dirty="0" err="1"/>
              <a:t>esame</a:t>
            </a:r>
            <a:endParaRPr lang="fr-CH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580111" y="6165850"/>
            <a:ext cx="3238451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/>
            </a:lvl1pPr>
          </a:lstStyle>
          <a:p>
            <a:r>
              <a:rPr lang="de-DE" dirty="0"/>
              <a:t>Data </a:t>
            </a:r>
            <a:r>
              <a:rPr lang="de-DE" dirty="0" err="1"/>
              <a:t>d‘ordine</a:t>
            </a:r>
            <a:r>
              <a:rPr lang="de-DE" dirty="0"/>
              <a:t> per </a:t>
            </a:r>
            <a:r>
              <a:rPr lang="de-DE" dirty="0" err="1"/>
              <a:t>l‘esame</a:t>
            </a:r>
            <a:r>
              <a:rPr lang="de-DE" dirty="0"/>
              <a:t> </a:t>
            </a:r>
            <a:r>
              <a:rPr lang="de-DE" dirty="0" err="1"/>
              <a:t>scritto</a:t>
            </a:r>
            <a:endParaRPr lang="fr-CH" sz="60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80111" y="6308725"/>
            <a:ext cx="3238451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/>
            </a:lvl1pPr>
          </a:lstStyle>
          <a:p>
            <a:r>
              <a:rPr lang="fr-CH" dirty="0"/>
              <a:t>Daniel </a:t>
            </a:r>
            <a:r>
              <a:rPr lang="fr-CH" dirty="0" err="1"/>
              <a:t>Birkenmaier</a:t>
            </a:r>
            <a:r>
              <a:rPr lang="fr-CH" dirty="0"/>
              <a:t>, </a:t>
            </a:r>
            <a:r>
              <a:rPr lang="fr-CH" dirty="0" err="1"/>
              <a:t>direttore</a:t>
            </a:r>
            <a:r>
              <a:rPr lang="fr-CH" dirty="0"/>
              <a:t> d’</a:t>
            </a:r>
            <a:r>
              <a:rPr lang="fr-CH" dirty="0" err="1"/>
              <a:t>esame</a:t>
            </a:r>
            <a:endParaRPr lang="fr-CH" dirty="0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580111" y="6165850"/>
            <a:ext cx="3238451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/>
            </a:lvl1pPr>
          </a:lstStyle>
          <a:p>
            <a:r>
              <a:rPr lang="de-DE" dirty="0"/>
              <a:t>Data </a:t>
            </a:r>
            <a:r>
              <a:rPr lang="de-DE" dirty="0" err="1"/>
              <a:t>d‘ordine</a:t>
            </a:r>
            <a:r>
              <a:rPr lang="de-DE" dirty="0"/>
              <a:t> per </a:t>
            </a:r>
            <a:r>
              <a:rPr lang="de-DE" dirty="0" err="1"/>
              <a:t>l‘esame</a:t>
            </a:r>
            <a:r>
              <a:rPr lang="de-DE" dirty="0"/>
              <a:t> </a:t>
            </a:r>
            <a:r>
              <a:rPr lang="de-DE" dirty="0" err="1"/>
              <a:t>scritto</a:t>
            </a:r>
            <a:endParaRPr lang="fr-CH" sz="60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80111" y="6308725"/>
            <a:ext cx="3238451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/>
            </a:lvl1pPr>
          </a:lstStyle>
          <a:p>
            <a:r>
              <a:rPr lang="fr-CH" dirty="0"/>
              <a:t>Daniel </a:t>
            </a:r>
            <a:r>
              <a:rPr lang="fr-CH" dirty="0" err="1"/>
              <a:t>Birkenmaier</a:t>
            </a:r>
            <a:r>
              <a:rPr lang="fr-CH" dirty="0"/>
              <a:t>, </a:t>
            </a:r>
            <a:r>
              <a:rPr lang="fr-CH" dirty="0" err="1"/>
              <a:t>direttore</a:t>
            </a:r>
            <a:r>
              <a:rPr lang="fr-CH" dirty="0"/>
              <a:t> d’</a:t>
            </a:r>
            <a:r>
              <a:rPr lang="fr-CH" dirty="0" err="1"/>
              <a:t>esame</a:t>
            </a:r>
            <a:endParaRPr lang="fr-CH" dirty="0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5580111" y="6165850"/>
            <a:ext cx="3238451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/>
            </a:lvl1pPr>
          </a:lstStyle>
          <a:p>
            <a:r>
              <a:rPr lang="de-DE" dirty="0"/>
              <a:t>Data </a:t>
            </a:r>
            <a:r>
              <a:rPr lang="de-DE" dirty="0" err="1"/>
              <a:t>d‘ordine</a:t>
            </a:r>
            <a:r>
              <a:rPr lang="de-DE" dirty="0"/>
              <a:t> per </a:t>
            </a:r>
            <a:r>
              <a:rPr lang="de-DE" dirty="0" err="1"/>
              <a:t>l‘esame</a:t>
            </a:r>
            <a:r>
              <a:rPr lang="de-DE" dirty="0"/>
              <a:t> </a:t>
            </a:r>
            <a:r>
              <a:rPr lang="de-DE" dirty="0" err="1"/>
              <a:t>scritto</a:t>
            </a:r>
            <a:endParaRPr lang="fr-CH" sz="60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80111" y="6308725"/>
            <a:ext cx="3238451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/>
            </a:lvl1pPr>
          </a:lstStyle>
          <a:p>
            <a:r>
              <a:rPr lang="fr-CH" dirty="0"/>
              <a:t>Daniel </a:t>
            </a:r>
            <a:r>
              <a:rPr lang="fr-CH" dirty="0" err="1"/>
              <a:t>Birkenmaier</a:t>
            </a:r>
            <a:r>
              <a:rPr lang="fr-CH" dirty="0"/>
              <a:t>, </a:t>
            </a:r>
            <a:r>
              <a:rPr lang="fr-CH" dirty="0" err="1"/>
              <a:t>direttore</a:t>
            </a:r>
            <a:r>
              <a:rPr lang="fr-CH" dirty="0"/>
              <a:t> d’</a:t>
            </a:r>
            <a:r>
              <a:rPr lang="fr-CH" dirty="0" err="1"/>
              <a:t>esame</a:t>
            </a:r>
            <a:endParaRPr lang="fr-CH" dirty="0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5580111" y="6165850"/>
            <a:ext cx="3238451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/>
            </a:lvl1pPr>
          </a:lstStyle>
          <a:p>
            <a:r>
              <a:rPr lang="de-DE" dirty="0"/>
              <a:t>Data </a:t>
            </a:r>
            <a:r>
              <a:rPr lang="de-DE" dirty="0" err="1"/>
              <a:t>d‘ordine</a:t>
            </a:r>
            <a:r>
              <a:rPr lang="de-DE" dirty="0"/>
              <a:t> per </a:t>
            </a:r>
            <a:r>
              <a:rPr lang="de-DE" dirty="0" err="1"/>
              <a:t>l‘esame</a:t>
            </a:r>
            <a:r>
              <a:rPr lang="de-DE" dirty="0"/>
              <a:t> </a:t>
            </a:r>
            <a:r>
              <a:rPr lang="de-DE" dirty="0" err="1"/>
              <a:t>scritto</a:t>
            </a:r>
            <a:endParaRPr lang="fr-CH" sz="6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ext Box 25"/>
          <p:cNvSpPr txBox="1">
            <a:spLocks noChangeArrowheads="1"/>
          </p:cNvSpPr>
          <p:nvPr/>
        </p:nvSpPr>
        <p:spPr bwMode="auto">
          <a:xfrm>
            <a:off x="533400" y="30480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fr-CH" sz="2400"/>
          </a:p>
        </p:txBody>
      </p:sp>
      <p:sp>
        <p:nvSpPr>
          <p:cNvPr id="1051" name="Rectangle 27"/>
          <p:cNvSpPr>
            <a:spLocks noGrp="1" noChangeArrowheads="1"/>
          </p:cNvSpPr>
          <p:nvPr>
            <p:ph type="title"/>
          </p:nvPr>
        </p:nvSpPr>
        <p:spPr bwMode="auto">
          <a:xfrm>
            <a:off x="1268413" y="279400"/>
            <a:ext cx="7461250" cy="98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/>
              <a:t>Cliquez pour modifier le format du titre</a:t>
            </a:r>
          </a:p>
        </p:txBody>
      </p:sp>
      <p:sp>
        <p:nvSpPr>
          <p:cNvPr id="1052" name="Rectangle 2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85875" y="1449388"/>
            <a:ext cx="7475538" cy="471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 dirty="0" err="1"/>
              <a:t>Cliquez pour modifier </a:t>
            </a:r>
            <a:r>
              <a:rPr lang="fr-CH" dirty="0"/>
              <a:t>les formats du </a:t>
            </a:r>
            <a:r>
              <a:rPr lang="fr-CH" dirty="0" err="1"/>
              <a:t>texte du modèle</a:t>
            </a:r>
            <a:endParaRPr lang="fr-CH" dirty="0"/>
          </a:p>
          <a:p>
            <a:pPr lvl="1"/>
            <a:r>
              <a:rPr lang="fr-CH" dirty="0" err="1"/>
              <a:t>Deuxième niveau</a:t>
            </a:r>
            <a:endParaRPr lang="fr-CH" dirty="0"/>
          </a:p>
          <a:p>
            <a:pPr lvl="2"/>
            <a:r>
              <a:rPr lang="fr-CH" dirty="0" err="1"/>
              <a:t>Troisième niveau</a:t>
            </a:r>
            <a:endParaRPr lang="fr-CH" dirty="0"/>
          </a:p>
          <a:p>
            <a:pPr lvl="3"/>
            <a:r>
              <a:rPr lang="fr-CH" dirty="0" err="1"/>
              <a:t>Quatrième niveau</a:t>
            </a:r>
            <a:endParaRPr lang="fr-CH" dirty="0"/>
          </a:p>
        </p:txBody>
      </p:sp>
      <p:sp>
        <p:nvSpPr>
          <p:cNvPr id="1057" name="Text Box 33"/>
          <p:cNvSpPr txBox="1">
            <a:spLocks noChangeArrowheads="1"/>
          </p:cNvSpPr>
          <p:nvPr/>
        </p:nvSpPr>
        <p:spPr bwMode="auto">
          <a:xfrm>
            <a:off x="8564563" y="6381750"/>
            <a:ext cx="2286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/>
            <a:fld id="{8D96C623-B68A-440A-B7D2-90427C6CA032}" type="slidenum">
              <a:rPr lang="fr-CH" sz="900"/>
              <a:t>‹Nr.›</a:t>
            </a:fld>
            <a:endParaRPr lang="fr-CH" sz="900"/>
          </a:p>
        </p:txBody>
      </p:sp>
      <p:sp>
        <p:nvSpPr>
          <p:cNvPr id="1058" name="AutoShape 34"/>
          <p:cNvSpPr>
            <a:spLocks noChangeArrowheads="1"/>
          </p:cNvSpPr>
          <p:nvPr/>
        </p:nvSpPr>
        <p:spPr bwMode="auto">
          <a:xfrm>
            <a:off x="1222375" y="6165850"/>
            <a:ext cx="1669306" cy="194756"/>
          </a:xfrm>
          <a:prstGeom prst="octagon">
            <a:avLst>
              <a:gd name="adj" fmla="val 29287"/>
            </a:avLst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l"/>
            <a:r>
              <a:rPr lang="fr-CH" sz="900" b="1" dirty="0" err="1"/>
              <a:t>CRMPPCi</a:t>
            </a:r>
            <a:r>
              <a:rPr lang="fr-CH" sz="900" b="1" dirty="0"/>
              <a:t> - Formazione UFPP</a:t>
            </a:r>
            <a:endParaRPr lang="fr-CH" sz="900" dirty="0"/>
          </a:p>
        </p:txBody>
      </p:sp>
      <p:pic>
        <p:nvPicPr>
          <p:cNvPr id="1063" name="Picture 39" descr="Logo_col_wappen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60363" y="390525"/>
            <a:ext cx="2667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4" name="Line 40"/>
          <p:cNvSpPr>
            <a:spLocks noChangeShapeType="1"/>
          </p:cNvSpPr>
          <p:nvPr/>
        </p:nvSpPr>
        <p:spPr bwMode="auto">
          <a:xfrm flipH="1">
            <a:off x="1258888" y="6165850"/>
            <a:ext cx="75580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CH"/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80111" y="6308725"/>
            <a:ext cx="3238451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/>
            </a:lvl1pPr>
          </a:lstStyle>
          <a:p>
            <a:r>
              <a:rPr lang="fr-CH" dirty="0"/>
              <a:t>Daniel </a:t>
            </a:r>
            <a:r>
              <a:rPr lang="fr-CH" dirty="0" err="1"/>
              <a:t>Birkenmaier</a:t>
            </a:r>
            <a:r>
              <a:rPr lang="fr-CH" dirty="0"/>
              <a:t>, </a:t>
            </a:r>
            <a:r>
              <a:rPr lang="fr-CH" dirty="0" err="1"/>
              <a:t>direttore</a:t>
            </a:r>
            <a:r>
              <a:rPr lang="fr-CH" dirty="0"/>
              <a:t> d’</a:t>
            </a:r>
            <a:r>
              <a:rPr lang="fr-CH" dirty="0" err="1"/>
              <a:t>esame</a:t>
            </a:r>
            <a:endParaRPr lang="fr-CH" dirty="0"/>
          </a:p>
        </p:txBody>
      </p:sp>
      <p:sp>
        <p:nvSpPr>
          <p:cNvPr id="1069" name="Rectangle 4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580111" y="6165850"/>
            <a:ext cx="3238451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/>
            </a:lvl1pPr>
          </a:lstStyle>
          <a:p>
            <a:r>
              <a:rPr lang="de-DE" dirty="0"/>
              <a:t>Data </a:t>
            </a:r>
            <a:r>
              <a:rPr lang="de-DE" dirty="0" err="1"/>
              <a:t>d‘ordine</a:t>
            </a:r>
            <a:r>
              <a:rPr lang="de-DE" dirty="0"/>
              <a:t> per </a:t>
            </a:r>
            <a:r>
              <a:rPr lang="de-DE" dirty="0" err="1"/>
              <a:t>l‘esame</a:t>
            </a:r>
            <a:r>
              <a:rPr lang="de-DE" dirty="0"/>
              <a:t> </a:t>
            </a:r>
            <a:r>
              <a:rPr lang="de-DE" dirty="0" err="1"/>
              <a:t>scritto</a:t>
            </a:r>
            <a:endParaRPr lang="fr-CH" sz="6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6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DDDDDD"/>
        </a:buClr>
        <a:buChar char="•"/>
        <a:defRPr sz="2600">
          <a:solidFill>
            <a:srgbClr val="DDDDDD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DDDDDD"/>
        </a:buClr>
        <a:buChar char="•"/>
        <a:defRPr sz="2600">
          <a:solidFill>
            <a:srgbClr val="DDDDDD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DDDDDD"/>
        </a:buClr>
        <a:buChar char="•"/>
        <a:defRPr sz="2600">
          <a:solidFill>
            <a:srgbClr val="DDDDDD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DDDDDD"/>
        </a:buClr>
        <a:buChar char="•"/>
        <a:defRPr sz="2600">
          <a:solidFill>
            <a:srgbClr val="DDDDDD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DDDDDD"/>
        </a:buClr>
        <a:buChar char="•"/>
        <a:defRPr sz="2600">
          <a:solidFill>
            <a:srgbClr val="DDDDDD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abs.admin.ch/fr/publikservice/service/angebot/zsinstr.html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92" name="Text Box 8"/>
          <p:cNvSpPr txBox="1">
            <a:spLocks noChangeArrowheads="1"/>
          </p:cNvSpPr>
          <p:nvPr/>
        </p:nvSpPr>
        <p:spPr bwMode="auto">
          <a:xfrm>
            <a:off x="1258888" y="1614203"/>
            <a:ext cx="7624762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l"/>
            <a:r>
              <a:rPr lang="it-CH" sz="3600" b="1" dirty="0"/>
              <a:t>Esame di istruttrice/ore della protezione civile con attestato federale</a:t>
            </a:r>
            <a:r>
              <a:rPr lang="it-CH" sz="3600" dirty="0"/>
              <a:t> </a:t>
            </a:r>
            <a:endParaRPr lang="fr-CH" sz="3600" b="1" dirty="0">
              <a:solidFill>
                <a:schemeClr val="tx2"/>
              </a:solidFill>
            </a:endParaRPr>
          </a:p>
        </p:txBody>
      </p:sp>
      <p:sp>
        <p:nvSpPr>
          <p:cNvPr id="67593" name="Text Box 9"/>
          <p:cNvSpPr txBox="1">
            <a:spLocks noChangeArrowheads="1"/>
          </p:cNvSpPr>
          <p:nvPr/>
        </p:nvSpPr>
        <p:spPr bwMode="auto">
          <a:xfrm>
            <a:off x="1258888" y="4321173"/>
            <a:ext cx="76247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l"/>
            <a:r>
              <a:rPr lang="fr-CH" sz="3200" dirty="0"/>
              <a:t>Data d’</a:t>
            </a:r>
            <a:r>
              <a:rPr lang="it-CH" sz="3200" dirty="0"/>
              <a:t>ordine</a:t>
            </a:r>
            <a:r>
              <a:rPr lang="fr-CH" sz="3200" dirty="0"/>
              <a:t> per il </a:t>
            </a:r>
            <a:r>
              <a:rPr lang="fr-CH" sz="3200" dirty="0" err="1"/>
              <a:t>lavoro</a:t>
            </a:r>
            <a:r>
              <a:rPr lang="fr-CH" sz="3200" dirty="0"/>
              <a:t> </a:t>
            </a:r>
            <a:r>
              <a:rPr lang="fr-CH" sz="3200" dirty="0" err="1"/>
              <a:t>scritto</a:t>
            </a:r>
            <a:endParaRPr lang="fr-CH" sz="3200" dirty="0"/>
          </a:p>
        </p:txBody>
      </p:sp>
      <p:sp>
        <p:nvSpPr>
          <p:cNvPr id="67594" name="Text Box 10"/>
          <p:cNvSpPr txBox="1">
            <a:spLocks noChangeArrowheads="1"/>
          </p:cNvSpPr>
          <p:nvPr/>
        </p:nvSpPr>
        <p:spPr bwMode="auto">
          <a:xfrm>
            <a:off x="1258888" y="5094286"/>
            <a:ext cx="558572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7200" tIns="0" rIns="0" bIns="0">
            <a:spAutoFit/>
          </a:bodyPr>
          <a:lstStyle/>
          <a:p>
            <a:pPr algn="l"/>
            <a:r>
              <a:rPr lang="fr-CH" sz="2400" dirty="0"/>
              <a:t>Daniel Birkenmaier, </a:t>
            </a:r>
            <a:r>
              <a:rPr lang="fr-CH" sz="2400" dirty="0" err="1"/>
              <a:t>direttore</a:t>
            </a:r>
            <a:r>
              <a:rPr lang="fr-CH" sz="2400" dirty="0"/>
              <a:t> d’</a:t>
            </a:r>
            <a:r>
              <a:rPr lang="fr-CH" sz="2400" dirty="0" err="1"/>
              <a:t>esame</a:t>
            </a:r>
            <a:endParaRPr lang="fr-CH" sz="2400" dirty="0"/>
          </a:p>
          <a:p>
            <a:pPr algn="l"/>
            <a:r>
              <a:rPr lang="fr-CH" sz="2400" dirty="0"/>
              <a:t>Markus Bieri, </a:t>
            </a:r>
            <a:r>
              <a:rPr lang="fr-CH" sz="2400" dirty="0" err="1"/>
              <a:t>sostituto</a:t>
            </a:r>
            <a:r>
              <a:rPr lang="fr-CH" sz="2400" dirty="0"/>
              <a:t> </a:t>
            </a:r>
            <a:r>
              <a:rPr lang="fr-CH" sz="2400" dirty="0" err="1"/>
              <a:t>direttore</a:t>
            </a:r>
            <a:r>
              <a:rPr lang="fr-CH" sz="2400" dirty="0"/>
              <a:t> d’</a:t>
            </a:r>
            <a:r>
              <a:rPr lang="fr-CH" sz="2400" dirty="0" err="1"/>
              <a:t>esame</a:t>
            </a:r>
            <a:endParaRPr lang="fr-CH" sz="240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noProof="0" dirty="0" err="1"/>
              <a:t>Obiettivo</a:t>
            </a:r>
            <a:r>
              <a:rPr lang="fr-CH" noProof="0" dirty="0"/>
              <a:t>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85875" y="1449388"/>
            <a:ext cx="7660162" cy="4716462"/>
          </a:xfrm>
        </p:spPr>
        <p:txBody>
          <a:bodyPr/>
          <a:lstStyle/>
          <a:p>
            <a:r>
              <a:rPr lang="it-CH" dirty="0"/>
              <a:t>Il lavoro scritto permette ai candidati di dimostrare la loro attitudine a trattare in modo auto-nomo un problema che può sorgere nell’ambito del loro lavoro quotidiano, applicando le competenze tecniche e metodologiche acquisite </a:t>
            </a:r>
            <a:endParaRPr lang="fr-CH" sz="2400" noProof="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8772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noProof="0" dirty="0" err="1"/>
              <a:t>Obiettivo</a:t>
            </a:r>
            <a:r>
              <a:rPr lang="fr-CH" noProof="0" dirty="0"/>
              <a:t>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85874" y="1449388"/>
            <a:ext cx="7745004" cy="4716462"/>
          </a:xfrm>
        </p:spPr>
        <p:txBody>
          <a:bodyPr/>
          <a:lstStyle/>
          <a:p>
            <a:r>
              <a:rPr lang="it-CH" dirty="0"/>
              <a:t>Il lavoro scritto è incentrato sull’analisi delle esigenze dell’istruzione e dell’intervento nell’ambito della protezione civile e sull’attua-zione dei risultati dell’analisi nel quadro di un programma d’istruzione rilevante per la prassi e/o di un’esercitazione d’intervento. </a:t>
            </a:r>
            <a:endParaRPr lang="fr-CH" sz="3600" noProof="0" dirty="0"/>
          </a:p>
        </p:txBody>
      </p:sp>
    </p:spTree>
    <p:extLst>
      <p:ext uri="{BB962C8B-B14F-4D97-AF65-F5344CB8AC3E}">
        <p14:creationId xmlns:p14="http://schemas.microsoft.com/office/powerpoint/2010/main" val="39496613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noProof="0" dirty="0" err="1"/>
              <a:t>Incarico</a:t>
            </a:r>
            <a:r>
              <a:rPr lang="fr-CH" noProof="0" dirty="0"/>
              <a:t>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85874" y="1180449"/>
            <a:ext cx="7858126" cy="4716462"/>
          </a:xfrm>
        </p:spPr>
        <p:txBody>
          <a:bodyPr/>
          <a:lstStyle/>
          <a:p>
            <a:pPr marR="179070">
              <a:spcBef>
                <a:spcPts val="600"/>
              </a:spcBef>
              <a:spcAft>
                <a:spcPts val="0"/>
              </a:spcAft>
            </a:pPr>
            <a:r>
              <a:rPr lang="it-CH" sz="2400" dirty="0"/>
              <a:t>In seguito a un </a:t>
            </a:r>
            <a:r>
              <a:rPr lang="it-CH" sz="2400" b="1" dirty="0"/>
              <a:t>incarico scritto del committente</a:t>
            </a:r>
            <a:r>
              <a:rPr lang="it-CH" sz="2400" dirty="0"/>
              <a:t>, i candidati devono seguire e valutare un corso di ripetizione o un intervento di un’organizzazione di protezione civile (OPC)*. Sulla base dei punti forti e dei punti deboli osservati, i candidati presentano rispettiva-mente al committente1 o al cliente2 un programma d’istruzione specialistico orientato all’in-</a:t>
            </a:r>
            <a:r>
              <a:rPr lang="it-CH" sz="2400" dirty="0" err="1"/>
              <a:t>tervento</a:t>
            </a:r>
            <a:r>
              <a:rPr lang="it-CH" sz="2400" dirty="0"/>
              <a:t> e/o un’esercitazione d’intervento. Per l’attuazione i candidati elaborano almeno un piano di attuazione con scadenzario. Ulteriori requisiti relativi ai contenuti sono riportati al capitolo 2.2 del presente promemoria. </a:t>
            </a:r>
            <a:endParaRPr lang="fr-CH" sz="2400" noProof="0" dirty="0">
              <a:latin typeface="Arial" panose="020B0604020202020204" pitchFamily="34" charset="0"/>
              <a:ea typeface="Calibri" panose="020F0502020204030204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630381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noProof="0" dirty="0" err="1"/>
              <a:t>Incarico</a:t>
            </a:r>
            <a:r>
              <a:rPr lang="fr-CH" noProof="0" dirty="0"/>
              <a:t>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85874" y="1449388"/>
            <a:ext cx="7532687" cy="4716462"/>
          </a:xfrm>
        </p:spPr>
        <p:txBody>
          <a:bodyPr/>
          <a:lstStyle/>
          <a:p>
            <a:r>
              <a:rPr lang="it-CH" dirty="0"/>
              <a:t>I candidati possono presentare un altro argomento alla Commissione per la garanzia della qualità (CGQ) per l’approvazione tramite il committente o il datore di lavoro. L’obiettivo è in particolare quello di permettere l’ulteriore sviluppo dei corsi della protezione civile </a:t>
            </a:r>
            <a:endParaRPr lang="fr-CH" sz="2400" noProof="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13898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noProof="0" dirty="0" err="1"/>
              <a:t>Incarico</a:t>
            </a:r>
            <a:r>
              <a:rPr lang="fr-CH" noProof="0" dirty="0"/>
              <a:t>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H" sz="2400" noProof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Chiarimento</a:t>
            </a:r>
            <a:r>
              <a:rPr lang="fr-CH" sz="2400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sui </a:t>
            </a:r>
            <a:r>
              <a:rPr lang="fr-CH" sz="2400" noProof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ruoli</a:t>
            </a:r>
            <a:r>
              <a:rPr lang="fr-CH" sz="2400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r>
              <a:rPr lang="fr-CH" sz="2400" b="1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mandante : </a:t>
            </a:r>
            <a:r>
              <a:rPr lang="fr-CH" sz="2400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sono in </a:t>
            </a:r>
            <a:r>
              <a:rPr lang="fr-CH" sz="2400" noProof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generale</a:t>
            </a:r>
            <a:r>
              <a:rPr lang="fr-CH" sz="2400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 </a:t>
            </a:r>
            <a:r>
              <a:rPr lang="fr-CH" sz="2400" noProof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superori</a:t>
            </a:r>
            <a:r>
              <a:rPr lang="fr-CH" sz="2400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noProof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diretti</a:t>
            </a:r>
            <a:r>
              <a:rPr lang="fr-CH" sz="2400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 lvl="1" indent="0">
              <a:buNone/>
            </a:pPr>
            <a:r>
              <a:rPr lang="fr-CH" sz="2400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(per </a:t>
            </a:r>
            <a:r>
              <a:rPr lang="fr-CH" sz="2400" noProof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esempio</a:t>
            </a:r>
            <a:r>
              <a:rPr lang="fr-CH" sz="2400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i </a:t>
            </a:r>
            <a:r>
              <a:rPr lang="fr-CH" sz="2400" noProof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capi</a:t>
            </a:r>
            <a:r>
              <a:rPr lang="fr-CH" sz="2400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noProof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dell’istruzione</a:t>
            </a:r>
            <a:r>
              <a:rPr lang="fr-CH" sz="2400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noProof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cantonali</a:t>
            </a:r>
            <a:r>
              <a:rPr lang="fr-CH" sz="2400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 </a:t>
            </a:r>
            <a:r>
              <a:rPr lang="fr-CH" sz="2400" noProof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capi</a:t>
            </a:r>
            <a:r>
              <a:rPr lang="fr-CH" sz="2400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noProof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sezione</a:t>
            </a:r>
            <a:r>
              <a:rPr lang="fr-CH" sz="2400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noProof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dell’UFPP</a:t>
            </a:r>
            <a:r>
              <a:rPr lang="fr-CH" sz="2400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CH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fr-CH" sz="2400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cc.)</a:t>
            </a:r>
          </a:p>
          <a:p>
            <a:r>
              <a:rPr lang="fr-CH" sz="2400" b="1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cliente </a:t>
            </a:r>
            <a:r>
              <a:rPr lang="fr-CH" sz="2400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è il </a:t>
            </a:r>
            <a:r>
              <a:rPr lang="fr-CH" sz="2400" noProof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beneficiario</a:t>
            </a:r>
            <a:r>
              <a:rPr lang="fr-CH" sz="2400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principale del </a:t>
            </a:r>
            <a:r>
              <a:rPr lang="fr-CH" sz="2400" noProof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lavoro</a:t>
            </a:r>
            <a:r>
              <a:rPr lang="fr-CH" sz="2400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(per </a:t>
            </a:r>
            <a:r>
              <a:rPr lang="fr-CH" sz="2400" noProof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esempio</a:t>
            </a:r>
            <a:r>
              <a:rPr lang="fr-CH" sz="2400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 OPC). Il cliente, </a:t>
            </a:r>
            <a:r>
              <a:rPr lang="fr-CH" sz="2400" noProof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talvolta</a:t>
            </a:r>
            <a:r>
              <a:rPr lang="fr-CH" sz="2400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CH" sz="2400" noProof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può</a:t>
            </a:r>
            <a:r>
              <a:rPr lang="fr-CH" sz="2400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noProof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essere</a:t>
            </a:r>
            <a:r>
              <a:rPr lang="fr-CH" sz="2400" noProof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il mandante.</a:t>
            </a:r>
          </a:p>
        </p:txBody>
      </p:sp>
    </p:spTree>
    <p:extLst>
      <p:ext uri="{BB962C8B-B14F-4D97-AF65-F5344CB8AC3E}">
        <p14:creationId xmlns:p14="http://schemas.microsoft.com/office/powerpoint/2010/main" val="13129940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noProof="0" dirty="0" err="1"/>
              <a:t>Contenuto</a:t>
            </a:r>
            <a:r>
              <a:rPr lang="fr-CH" noProof="0" dirty="0"/>
              <a:t> del </a:t>
            </a:r>
            <a:r>
              <a:rPr lang="fr-CH" noProof="0" dirty="0" err="1"/>
              <a:t>lavoro</a:t>
            </a:r>
            <a:r>
              <a:rPr lang="fr-CH" noProof="0" dirty="0"/>
              <a:t> </a:t>
            </a:r>
            <a:r>
              <a:rPr lang="fr-CH" noProof="0" dirty="0" err="1"/>
              <a:t>scritto</a:t>
            </a:r>
            <a:endParaRPr lang="fr-CH" noProof="0" dirty="0"/>
          </a:p>
        </p:txBody>
      </p:sp>
      <p:pic>
        <p:nvPicPr>
          <p:cNvPr id="1026" name="Picture 2" descr="Ãhnliches F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1907798"/>
            <a:ext cx="3843655" cy="3843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Wolkenförmige Legende 5"/>
          <p:cNvSpPr/>
          <p:nvPr/>
        </p:nvSpPr>
        <p:spPr bwMode="auto">
          <a:xfrm>
            <a:off x="5133023" y="1268413"/>
            <a:ext cx="3596640" cy="2872740"/>
          </a:xfrm>
          <a:prstGeom prst="cloudCallout">
            <a:avLst>
              <a:gd name="adj1" fmla="val -71045"/>
              <a:gd name="adj2" fmla="val 25630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1" tIns="45715" rIns="91431" bIns="45715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5545626" y="1830269"/>
            <a:ext cx="27714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sz="2400" dirty="0"/>
              <a:t>Le volpi scaltre capiranno che ora parleremo della struttura di un lavoro scritto.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4169301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/>
              <a:t>Contenuto</a:t>
            </a:r>
            <a:r>
              <a:rPr lang="fr-CH" dirty="0"/>
              <a:t> del </a:t>
            </a:r>
            <a:r>
              <a:rPr lang="fr-CH" dirty="0" err="1"/>
              <a:t>lavoro</a:t>
            </a:r>
            <a:r>
              <a:rPr lang="fr-CH" dirty="0"/>
              <a:t> </a:t>
            </a:r>
            <a:r>
              <a:rPr lang="fr-CH" dirty="0" err="1"/>
              <a:t>scritto</a:t>
            </a:r>
            <a:endParaRPr lang="fr-CH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CH" dirty="0"/>
              <a:t>la presentazione della situazione di partenza e del problema </a:t>
            </a:r>
          </a:p>
          <a:p>
            <a:r>
              <a:rPr lang="it-CH" dirty="0"/>
              <a:t>il committente, il suo ruolo e la sua attinenza al tema</a:t>
            </a:r>
          </a:p>
          <a:p>
            <a:r>
              <a:rPr lang="it-CH" dirty="0"/>
              <a:t>il cliente, il suo ruolo e la sua attinenza al tema</a:t>
            </a:r>
          </a:p>
          <a:p>
            <a:r>
              <a:rPr lang="it-CH" dirty="0"/>
              <a:t>le domande guida, l’obiettivo del lavoro scritto e l’esito presumibile (eventualmente i motivi che potrebbero portare a risultati divergenti dalla descrizione); </a:t>
            </a:r>
          </a:p>
        </p:txBody>
      </p:sp>
      <p:pic>
        <p:nvPicPr>
          <p:cNvPr id="6" name="Picture 2" descr="Ãhnliches Fot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7748" y="279400"/>
            <a:ext cx="630814" cy="630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12493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/>
              <a:t>Contenuto</a:t>
            </a:r>
            <a:r>
              <a:rPr lang="fr-CH" dirty="0"/>
              <a:t> del </a:t>
            </a:r>
            <a:r>
              <a:rPr lang="fr-CH" dirty="0" err="1"/>
              <a:t>lavoro</a:t>
            </a:r>
            <a:r>
              <a:rPr lang="fr-CH" dirty="0"/>
              <a:t> </a:t>
            </a:r>
            <a:r>
              <a:rPr lang="fr-CH" dirty="0" err="1"/>
              <a:t>scritto</a:t>
            </a:r>
            <a:endParaRPr lang="fr-CH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CH" dirty="0"/>
              <a:t>la raccolta, l’analisi e la valutazione dei dati (eventuali differenze tra la situazione </a:t>
            </a:r>
            <a:r>
              <a:rPr lang="it-CH" dirty="0" err="1"/>
              <a:t>at-tuale</a:t>
            </a:r>
            <a:r>
              <a:rPr lang="it-CH" dirty="0"/>
              <a:t> e quella auspicata) nonché il modo di procedere e gli strumenti e i metodi di va-lutazione utilizzati; </a:t>
            </a:r>
          </a:p>
          <a:p>
            <a:r>
              <a:rPr lang="it-CH" dirty="0"/>
              <a:t>un programma d’istruzione con una pianificazione che comprende gli obiettivi, i con-tenuti e le forme di insegnamento e apprendimento (cfr. l’esempio nell’allegato 3) e/o un concetto dell’esercizio di cui nel vademecum «Allestire e svolgere esercitazioni d’intervento» 1701-915-02-i; </a:t>
            </a:r>
            <a:endParaRPr lang="fr-FR" sz="2400" dirty="0"/>
          </a:p>
        </p:txBody>
      </p:sp>
      <p:pic>
        <p:nvPicPr>
          <p:cNvPr id="6" name="Picture 2" descr="Ãhnliches Fot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7748" y="279400"/>
            <a:ext cx="630814" cy="630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24476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/>
              <a:t>Contenuto</a:t>
            </a:r>
            <a:r>
              <a:rPr lang="fr-CH" dirty="0"/>
              <a:t> del </a:t>
            </a:r>
            <a:r>
              <a:rPr lang="fr-CH" dirty="0" err="1"/>
              <a:t>lavoro</a:t>
            </a:r>
            <a:r>
              <a:rPr lang="fr-CH" dirty="0"/>
              <a:t> </a:t>
            </a:r>
            <a:r>
              <a:rPr lang="fr-CH" dirty="0" err="1"/>
              <a:t>scritto</a:t>
            </a:r>
            <a:endParaRPr lang="fr-CH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CH" dirty="0"/>
              <a:t>il piano di attuazione con scadenzario; </a:t>
            </a:r>
          </a:p>
          <a:p>
            <a:r>
              <a:rPr lang="it-CH" dirty="0"/>
              <a:t>il colloquio con il committente e il cliente documentato; </a:t>
            </a:r>
          </a:p>
          <a:p>
            <a:r>
              <a:rPr lang="it-CH" dirty="0"/>
              <a:t>il procedimento ulteriore previsto; </a:t>
            </a:r>
          </a:p>
          <a:p>
            <a:r>
              <a:rPr lang="it-CH" dirty="0"/>
              <a:t>stima del valore aggiunto apportato dal programma d’istruzione o dal concetto dell’esercizio elaborato per l’organizzazione in esame e per se stesso; </a:t>
            </a:r>
          </a:p>
          <a:p>
            <a:r>
              <a:rPr lang="it-CH" dirty="0"/>
              <a:t>la riflessione sul proprio modo di procedere e le conclusioni tratte per i lavori futuri. </a:t>
            </a:r>
          </a:p>
        </p:txBody>
      </p:sp>
      <p:pic>
        <p:nvPicPr>
          <p:cNvPr id="6" name="Picture 2" descr="Ãhnliches Fot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7748" y="279400"/>
            <a:ext cx="630814" cy="630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54670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/>
              <a:t>Contenuto</a:t>
            </a:r>
            <a:r>
              <a:rPr lang="fr-CH" dirty="0"/>
              <a:t> del </a:t>
            </a:r>
            <a:r>
              <a:rPr lang="fr-CH" dirty="0" err="1"/>
              <a:t>lavoro</a:t>
            </a:r>
            <a:r>
              <a:rPr lang="fr-CH" dirty="0"/>
              <a:t> </a:t>
            </a:r>
            <a:r>
              <a:rPr lang="fr-CH" dirty="0" err="1"/>
              <a:t>scritto</a:t>
            </a:r>
            <a:endParaRPr lang="fr-CH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CH" i="1" dirty="0"/>
              <a:t>In tutto il lavoro scritto occorre sempre chiarire all’esperto le considerazioni che hanno portato a scegliere un dato modo di procedere o a prendere una data decisione. </a:t>
            </a:r>
          </a:p>
          <a:p>
            <a:r>
              <a:rPr lang="it-CH" i="1" dirty="0"/>
              <a:t>È opportuno inoltre esplicitare l’attinenza alle materie insegnate nel corso. </a:t>
            </a:r>
            <a:endParaRPr lang="fr-CH" sz="2400" noProof="0" dirty="0"/>
          </a:p>
        </p:txBody>
      </p:sp>
      <p:pic>
        <p:nvPicPr>
          <p:cNvPr id="6" name="Picture 2" descr="Ãhnliches Fot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7748" y="279400"/>
            <a:ext cx="630814" cy="630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0623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ext Box 2"/>
          <p:cNvSpPr txBox="1">
            <a:spLocks noChangeArrowheads="1"/>
          </p:cNvSpPr>
          <p:nvPr/>
        </p:nvSpPr>
        <p:spPr bwMode="auto">
          <a:xfrm>
            <a:off x="1258888" y="1082181"/>
            <a:ext cx="7558087" cy="501540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tIns="0" rIns="0" bIns="0" anchor="t"/>
          <a:lstStyle/>
          <a:p>
            <a:pPr marL="360363" indent="-360363" algn="l">
              <a:spcAft>
                <a:spcPct val="50000"/>
              </a:spcAft>
              <a:buFontTx/>
              <a:buChar char="•"/>
            </a:pPr>
            <a:r>
              <a:rPr lang="it-CH" sz="2400" dirty="0"/>
              <a:t>Direzione d’esame ed esperti		</a:t>
            </a:r>
          </a:p>
          <a:p>
            <a:pPr marL="360363" indent="-360363" algn="l">
              <a:spcAft>
                <a:spcPct val="50000"/>
              </a:spcAft>
              <a:buFontTx/>
              <a:buChar char="•"/>
            </a:pPr>
            <a:r>
              <a:rPr lang="it-CH" sz="2400" dirty="0"/>
              <a:t>Informazioni concernenti gli esami professionali</a:t>
            </a:r>
          </a:p>
          <a:p>
            <a:pPr marL="360363" indent="-360363" algn="l">
              <a:spcAft>
                <a:spcPct val="50000"/>
              </a:spcAft>
              <a:buFontTx/>
              <a:buChar char="•"/>
            </a:pPr>
            <a:r>
              <a:rPr lang="it-CH" sz="2400" dirty="0"/>
              <a:t>Date dell’esame scritto</a:t>
            </a:r>
          </a:p>
          <a:p>
            <a:pPr marL="360363" indent="-360363" algn="l">
              <a:spcAft>
                <a:spcPct val="50000"/>
              </a:spcAft>
              <a:buFontTx/>
              <a:buChar char="•"/>
            </a:pPr>
            <a:r>
              <a:rPr lang="it-CH" sz="2400" dirty="0"/>
              <a:t>Redazione del lavoro scritto</a:t>
            </a:r>
          </a:p>
          <a:p>
            <a:pPr marL="817245" lvl="1" indent="-360045" algn="l">
              <a:spcAft>
                <a:spcPct val="50000"/>
              </a:spcAft>
              <a:buFontTx/>
              <a:buChar char="•"/>
            </a:pPr>
            <a:r>
              <a:rPr lang="it-CH" sz="2400" dirty="0"/>
              <a:t>obiettivo, missioni, contenuto</a:t>
            </a:r>
            <a:endParaRPr lang="it-CH" sz="2400" dirty="0">
              <a:cs typeface="Arial"/>
            </a:endParaRPr>
          </a:p>
          <a:p>
            <a:pPr marL="817563" lvl="1" indent="-360363" algn="l">
              <a:spcAft>
                <a:spcPct val="50000"/>
              </a:spcAft>
              <a:buFontTx/>
              <a:buChar char="•"/>
            </a:pPr>
            <a:r>
              <a:rPr lang="it-CH" sz="2400" dirty="0"/>
              <a:t>progetto («disposizioni»)</a:t>
            </a:r>
          </a:p>
          <a:p>
            <a:pPr marL="817563" lvl="1" indent="-360363" algn="l">
              <a:spcAft>
                <a:spcPct val="50000"/>
              </a:spcAft>
              <a:buFontTx/>
              <a:buChar char="•"/>
            </a:pPr>
            <a:r>
              <a:rPr lang="it-CH" sz="2400" dirty="0"/>
              <a:t>valutazione </a:t>
            </a:r>
          </a:p>
          <a:p>
            <a:pPr marL="360363" indent="-360363" algn="l">
              <a:spcAft>
                <a:spcPct val="50000"/>
              </a:spcAft>
              <a:buFontTx/>
              <a:buChar char="•"/>
            </a:pPr>
            <a:r>
              <a:rPr lang="it-CH" sz="2400" dirty="0"/>
              <a:t>Documenti di formazione</a:t>
            </a:r>
          </a:p>
          <a:p>
            <a:pPr marL="360363" indent="-360363" algn="l">
              <a:spcAft>
                <a:spcPct val="50000"/>
              </a:spcAft>
              <a:buFontTx/>
              <a:buChar char="•"/>
            </a:pPr>
            <a:r>
              <a:rPr lang="it-CH" sz="2400" dirty="0"/>
              <a:t>Domande </a:t>
            </a:r>
          </a:p>
        </p:txBody>
      </p:sp>
      <p:sp>
        <p:nvSpPr>
          <p:cNvPr id="113667" name="Rectangle 3"/>
          <p:cNvSpPr>
            <a:spLocks noChangeArrowheads="1"/>
          </p:cNvSpPr>
          <p:nvPr/>
        </p:nvSpPr>
        <p:spPr bwMode="auto">
          <a:xfrm>
            <a:off x="685800" y="57150"/>
            <a:ext cx="7543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 eaLnBrk="1" hangingPunct="1"/>
            <a:endParaRPr lang="fr-CH" sz="2800" b="1"/>
          </a:p>
        </p:txBody>
      </p:sp>
      <p:sp>
        <p:nvSpPr>
          <p:cNvPr id="113668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fr-CH" noProof="0" dirty="0"/>
              <a:t>Indice 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noProof="0" dirty="0" err="1"/>
              <a:t>Tappe</a:t>
            </a:r>
            <a:r>
              <a:rPr lang="fr-CH" noProof="0" dirty="0"/>
              <a:t> verso l'</a:t>
            </a:r>
            <a:r>
              <a:rPr lang="fr-CH" noProof="0" dirty="0" err="1"/>
              <a:t>obiettivo</a:t>
            </a:r>
            <a:endParaRPr lang="fr-CH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CH" sz="2400" noProof="0" dirty="0" err="1"/>
              <a:t>Trovare</a:t>
            </a:r>
            <a:r>
              <a:rPr lang="fr-CH" sz="2400" noProof="0" dirty="0"/>
              <a:t> il mandante e il cliente </a:t>
            </a:r>
            <a:r>
              <a:rPr lang="fr-CH" sz="2400" noProof="0" dirty="0" err="1"/>
              <a:t>chiarire</a:t>
            </a:r>
            <a:r>
              <a:rPr lang="fr-CH" sz="2400" noProof="0" dirty="0"/>
              <a:t> la </a:t>
            </a:r>
            <a:r>
              <a:rPr lang="fr-CH" sz="2400" noProof="0" dirty="0" err="1"/>
              <a:t>missione</a:t>
            </a:r>
            <a:endParaRPr lang="fr-CH" sz="2400" noProof="0" dirty="0"/>
          </a:p>
          <a:p>
            <a:pPr marL="514350" indent="-514350">
              <a:buFont typeface="+mj-lt"/>
              <a:buAutoNum type="arabicPeriod"/>
            </a:pPr>
            <a:r>
              <a:rPr lang="fr-CH" sz="2400" noProof="0" dirty="0" err="1"/>
              <a:t>Stabilire</a:t>
            </a:r>
            <a:r>
              <a:rPr lang="fr-CH" sz="2400" noProof="0" dirty="0"/>
              <a:t> un piano </a:t>
            </a:r>
            <a:r>
              <a:rPr lang="fr-CH" sz="2400" noProof="0" dirty="0" err="1"/>
              <a:t>orario</a:t>
            </a:r>
            <a:r>
              <a:rPr lang="fr-CH" sz="2400" noProof="0" dirty="0"/>
              <a:t> personale (</a:t>
            </a:r>
            <a:r>
              <a:rPr lang="fr-CH" sz="2400" noProof="0" dirty="0" err="1"/>
              <a:t>calendario</a:t>
            </a:r>
            <a:r>
              <a:rPr lang="fr-CH" sz="2400" noProof="0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fr-CH" sz="2400" noProof="0" dirty="0" err="1"/>
              <a:t>Sottomettere</a:t>
            </a:r>
            <a:r>
              <a:rPr lang="fr-CH" sz="2400" noProof="0" dirty="0"/>
              <a:t> la </a:t>
            </a:r>
            <a:r>
              <a:rPr lang="fr-CH" sz="2400" noProof="0" dirty="0" err="1"/>
              <a:t>descrizione</a:t>
            </a:r>
            <a:r>
              <a:rPr lang="fr-CH" sz="2400" noProof="0" dirty="0"/>
              <a:t> </a:t>
            </a:r>
            <a:r>
              <a:rPr lang="fr-CH" sz="2400" u="sng" dirty="0"/>
              <a:t>(«</a:t>
            </a:r>
            <a:r>
              <a:rPr lang="fr-CH" sz="2400" u="sng" dirty="0" err="1"/>
              <a:t>descrizione</a:t>
            </a:r>
            <a:r>
              <a:rPr lang="fr-CH" sz="2400" u="sng" dirty="0"/>
              <a:t>»)</a:t>
            </a:r>
            <a:r>
              <a:rPr lang="fr-CH" sz="2400" dirty="0"/>
              <a:t> del </a:t>
            </a:r>
            <a:r>
              <a:rPr lang="fr-CH" sz="2400" dirty="0" err="1"/>
              <a:t>lavoro</a:t>
            </a:r>
            <a:r>
              <a:rPr lang="fr-CH" sz="2400" dirty="0"/>
              <a:t> </a:t>
            </a:r>
            <a:r>
              <a:rPr lang="fr-CH" sz="2400" dirty="0" err="1"/>
              <a:t>scritto</a:t>
            </a:r>
            <a:r>
              <a:rPr lang="fr-CH" sz="2400" dirty="0"/>
              <a:t> </a:t>
            </a:r>
            <a:r>
              <a:rPr lang="fr-CH" sz="2400" dirty="0" err="1"/>
              <a:t>agli</a:t>
            </a:r>
            <a:r>
              <a:rPr lang="fr-CH" sz="2400" dirty="0"/>
              <a:t> </a:t>
            </a:r>
            <a:r>
              <a:rPr lang="fr-CH" sz="2400" dirty="0" err="1"/>
              <a:t>esperti</a:t>
            </a:r>
            <a:r>
              <a:rPr lang="fr-CH" sz="2400" dirty="0"/>
              <a:t> per la </a:t>
            </a:r>
            <a:r>
              <a:rPr lang="fr-CH" sz="2400" dirty="0" err="1"/>
              <a:t>validazione</a:t>
            </a:r>
            <a:r>
              <a:rPr lang="fr-CH" sz="2400" noProof="0" dirty="0">
                <a:sym typeface="Wingdings" panose="05000000000000000000" pitchFamily="2" charset="2"/>
              </a:rPr>
              <a:t> </a:t>
            </a:r>
            <a:r>
              <a:rPr lang="fr-CH" sz="2400" noProof="0" dirty="0" err="1">
                <a:sym typeface="Wingdings" panose="05000000000000000000" pitchFamily="2" charset="2"/>
              </a:rPr>
              <a:t>accettato</a:t>
            </a:r>
            <a:r>
              <a:rPr lang="fr-CH" sz="2400" noProof="0" dirty="0">
                <a:sym typeface="Wingdings" panose="05000000000000000000" pitchFamily="2" charset="2"/>
              </a:rPr>
              <a:t> o </a:t>
            </a:r>
            <a:r>
              <a:rPr lang="fr-CH" sz="2400" noProof="0" dirty="0" err="1">
                <a:sym typeface="Wingdings" panose="05000000000000000000" pitchFamily="2" charset="2"/>
              </a:rPr>
              <a:t>rifiutato</a:t>
            </a:r>
            <a:endParaRPr lang="fr-CH" sz="2400" noProof="0" dirty="0"/>
          </a:p>
          <a:p>
            <a:pPr marL="514350" indent="-514350">
              <a:buFont typeface="+mj-lt"/>
              <a:buAutoNum type="arabicPeriod"/>
            </a:pPr>
            <a:r>
              <a:rPr lang="fr-CH" sz="2400" noProof="0" dirty="0" err="1"/>
              <a:t>Redigere</a:t>
            </a:r>
            <a:r>
              <a:rPr lang="fr-CH" sz="2400" noProof="0" dirty="0"/>
              <a:t> il </a:t>
            </a:r>
            <a:r>
              <a:rPr lang="fr-CH" sz="2400" noProof="0" dirty="0" err="1"/>
              <a:t>lavoro</a:t>
            </a:r>
            <a:r>
              <a:rPr lang="fr-CH" sz="2400" noProof="0" dirty="0"/>
              <a:t> </a:t>
            </a:r>
            <a:r>
              <a:rPr lang="fr-CH" sz="2400" noProof="0" dirty="0" err="1"/>
              <a:t>scritto</a:t>
            </a:r>
            <a:br>
              <a:rPr lang="fr-CH" sz="2400" noProof="0" dirty="0">
                <a:cs typeface="Arial"/>
              </a:rPr>
            </a:br>
            <a:r>
              <a:rPr lang="fr-CH" sz="2400" noProof="0" dirty="0" err="1"/>
              <a:t>astuzia</a:t>
            </a:r>
            <a:r>
              <a:rPr lang="fr-CH" sz="2400" noProof="0" dirty="0"/>
              <a:t> : l’indice </a:t>
            </a:r>
            <a:r>
              <a:rPr lang="fr-CH" sz="2400" noProof="0" dirty="0" err="1"/>
              <a:t>innanzitutto</a:t>
            </a:r>
            <a:br>
              <a:rPr lang="fr-CH" sz="2400" noProof="0" dirty="0">
                <a:cs typeface="Arial"/>
              </a:rPr>
            </a:br>
            <a:endParaRPr lang="fr-CH" sz="2400" noProof="0" dirty="0"/>
          </a:p>
          <a:p>
            <a:pPr>
              <a:buFont typeface="Wingdings" panose="05000000000000000000" pitchFamily="2" charset="2"/>
              <a:buChar char="Ø"/>
            </a:pPr>
            <a:r>
              <a:rPr lang="fr-CH" sz="2400" b="1" noProof="0" dirty="0" err="1">
                <a:solidFill>
                  <a:srgbClr val="0000FF"/>
                </a:solidFill>
              </a:rPr>
              <a:t>Osservazione</a:t>
            </a:r>
            <a:r>
              <a:rPr lang="fr-CH" sz="2400" b="1" noProof="0" dirty="0">
                <a:solidFill>
                  <a:srgbClr val="0000FF"/>
                </a:solidFill>
              </a:rPr>
              <a:t>  : </a:t>
            </a:r>
            <a:br>
              <a:rPr lang="fr-CH" sz="2400" b="1" noProof="0" dirty="0">
                <a:solidFill>
                  <a:srgbClr val="0000FF"/>
                </a:solidFill>
                <a:cs typeface="Arial"/>
              </a:rPr>
            </a:br>
            <a:r>
              <a:rPr lang="fr-CH" sz="2400" b="1" noProof="0" dirty="0" err="1">
                <a:solidFill>
                  <a:srgbClr val="0000FF"/>
                </a:solidFill>
                <a:cs typeface="Arial"/>
              </a:rPr>
              <a:t>gli</a:t>
            </a:r>
            <a:r>
              <a:rPr lang="fr-CH" sz="2400" b="1" noProof="0" dirty="0">
                <a:solidFill>
                  <a:srgbClr val="0000FF"/>
                </a:solidFill>
                <a:cs typeface="Arial"/>
              </a:rPr>
              <a:t> </a:t>
            </a:r>
            <a:r>
              <a:rPr lang="fr-CH" sz="2400" b="1" noProof="0" dirty="0" err="1">
                <a:solidFill>
                  <a:srgbClr val="0000FF"/>
                </a:solidFill>
                <a:cs typeface="Arial"/>
              </a:rPr>
              <a:t>esperti</a:t>
            </a:r>
            <a:r>
              <a:rPr lang="fr-CH" sz="2400" b="1" noProof="0" dirty="0">
                <a:solidFill>
                  <a:srgbClr val="0000FF"/>
                </a:solidFill>
                <a:cs typeface="Arial"/>
              </a:rPr>
              <a:t> non </a:t>
            </a:r>
            <a:r>
              <a:rPr lang="fr-CH" sz="2400" b="1" noProof="0" dirty="0" err="1">
                <a:solidFill>
                  <a:srgbClr val="0000FF"/>
                </a:solidFill>
                <a:cs typeface="Arial"/>
              </a:rPr>
              <a:t>intervengono</a:t>
            </a:r>
            <a:r>
              <a:rPr lang="fr-CH" sz="2400" b="1" noProof="0" dirty="0">
                <a:solidFill>
                  <a:srgbClr val="0000FF"/>
                </a:solidFill>
                <a:cs typeface="Arial"/>
              </a:rPr>
              <a:t> </a:t>
            </a:r>
            <a:r>
              <a:rPr lang="fr-CH" sz="2400" b="1" noProof="0" dirty="0" err="1">
                <a:solidFill>
                  <a:srgbClr val="0000FF"/>
                </a:solidFill>
                <a:cs typeface="Arial"/>
              </a:rPr>
              <a:t>durante</a:t>
            </a:r>
            <a:r>
              <a:rPr lang="fr-CH" sz="2400" b="1" noProof="0" dirty="0">
                <a:solidFill>
                  <a:srgbClr val="0000FF"/>
                </a:solidFill>
                <a:cs typeface="Arial"/>
              </a:rPr>
              <a:t> la </a:t>
            </a:r>
            <a:r>
              <a:rPr lang="fr-CH" sz="2400" b="1" noProof="0" dirty="0" err="1">
                <a:solidFill>
                  <a:srgbClr val="0000FF"/>
                </a:solidFill>
                <a:cs typeface="Arial"/>
              </a:rPr>
              <a:t>stesura</a:t>
            </a:r>
            <a:r>
              <a:rPr lang="fr-CH" sz="2400" b="1" noProof="0" dirty="0">
                <a:solidFill>
                  <a:srgbClr val="0000FF"/>
                </a:solidFill>
                <a:cs typeface="Arial"/>
              </a:rPr>
              <a:t> del </a:t>
            </a:r>
            <a:r>
              <a:rPr lang="fr-CH" sz="2400" b="1" noProof="0" dirty="0" err="1">
                <a:solidFill>
                  <a:srgbClr val="0000FF"/>
                </a:solidFill>
                <a:cs typeface="Arial"/>
              </a:rPr>
              <a:t>lavoro</a:t>
            </a:r>
            <a:r>
              <a:rPr lang="fr-CH" sz="2400" b="1" noProof="0" dirty="0">
                <a:solidFill>
                  <a:srgbClr val="0000FF"/>
                </a:solidFill>
              </a:rPr>
              <a:t> (= </a:t>
            </a:r>
            <a:r>
              <a:rPr lang="fr-CH" sz="2400" b="1" noProof="0" dirty="0" err="1">
                <a:solidFill>
                  <a:srgbClr val="0000FF"/>
                </a:solidFill>
              </a:rPr>
              <a:t>nessun</a:t>
            </a:r>
            <a:r>
              <a:rPr lang="fr-CH" sz="2400" b="1" noProof="0" dirty="0">
                <a:solidFill>
                  <a:srgbClr val="0000FF"/>
                </a:solidFill>
              </a:rPr>
              <a:t> coaching).</a:t>
            </a:r>
          </a:p>
          <a:p>
            <a:pPr marL="514350" indent="-514350">
              <a:buFont typeface="+mj-lt"/>
              <a:buAutoNum type="arabicPeriod"/>
            </a:pPr>
            <a:endParaRPr lang="fr-CH" sz="2400" noProof="0" dirty="0"/>
          </a:p>
        </p:txBody>
      </p:sp>
    </p:spTree>
    <p:extLst>
      <p:ext uri="{BB962C8B-B14F-4D97-AF65-F5344CB8AC3E}">
        <p14:creationId xmlns:p14="http://schemas.microsoft.com/office/powerpoint/2010/main" val="42341056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/>
              <a:t>D</a:t>
            </a:r>
            <a:r>
              <a:rPr lang="fr-CH" noProof="0" dirty="0" err="1"/>
              <a:t>escrizione</a:t>
            </a:r>
            <a:r>
              <a:rPr lang="fr-CH" noProof="0" dirty="0"/>
              <a:t> </a:t>
            </a:r>
            <a:r>
              <a:rPr lang="fr-CH" noProof="0" dirty="0">
                <a:sym typeface="Wingdings" panose="05000000000000000000" pitchFamily="2" charset="2"/>
              </a:rPr>
              <a:t> </a:t>
            </a:r>
            <a:r>
              <a:rPr lang="fr-CH" noProof="0" dirty="0" err="1">
                <a:sym typeface="Wingdings" panose="05000000000000000000" pitchFamily="2" charset="2"/>
              </a:rPr>
              <a:t>utilizzare</a:t>
            </a:r>
            <a:r>
              <a:rPr lang="fr-CH" noProof="0" dirty="0">
                <a:sym typeface="Wingdings" panose="05000000000000000000" pitchFamily="2" charset="2"/>
              </a:rPr>
              <a:t> il </a:t>
            </a:r>
            <a:r>
              <a:rPr lang="fr-CH" noProof="0" dirty="0" err="1">
                <a:sym typeface="Wingdings" panose="05000000000000000000" pitchFamily="2" charset="2"/>
              </a:rPr>
              <a:t>formulario</a:t>
            </a:r>
            <a:endParaRPr lang="fr-CH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85875" y="1449388"/>
            <a:ext cx="3232785" cy="4716462"/>
          </a:xfrm>
        </p:spPr>
        <p:txBody>
          <a:bodyPr/>
          <a:lstStyle/>
          <a:p>
            <a:r>
              <a:rPr lang="fr-CH" dirty="0" err="1"/>
              <a:t>Incarico</a:t>
            </a:r>
            <a:r>
              <a:rPr lang="fr-CH" dirty="0"/>
              <a:t> del </a:t>
            </a:r>
            <a:r>
              <a:rPr lang="fr-CH" dirty="0" err="1"/>
              <a:t>committente</a:t>
            </a:r>
            <a:endParaRPr lang="fr-CH" dirty="0"/>
          </a:p>
          <a:p>
            <a:r>
              <a:rPr lang="fr-CH" noProof="0" dirty="0"/>
              <a:t>Tema del </a:t>
            </a:r>
            <a:r>
              <a:rPr lang="fr-CH" noProof="0" dirty="0" err="1"/>
              <a:t>lavoro</a:t>
            </a:r>
            <a:r>
              <a:rPr lang="fr-CH" noProof="0" dirty="0"/>
              <a:t> </a:t>
            </a:r>
            <a:r>
              <a:rPr lang="fr-CH" noProof="0" dirty="0" err="1"/>
              <a:t>scritto</a:t>
            </a:r>
            <a:endParaRPr lang="fr-CH" noProof="0" dirty="0"/>
          </a:p>
          <a:p>
            <a:r>
              <a:rPr lang="fr-CH" noProof="0" dirty="0" err="1"/>
              <a:t>Descrizione</a:t>
            </a:r>
            <a:r>
              <a:rPr lang="fr-CH" noProof="0" dirty="0"/>
              <a:t> </a:t>
            </a:r>
            <a:r>
              <a:rPr lang="fr-CH" noProof="0" dirty="0" err="1"/>
              <a:t>della</a:t>
            </a:r>
            <a:r>
              <a:rPr lang="fr-CH" noProof="0" dirty="0"/>
              <a:t> </a:t>
            </a:r>
            <a:r>
              <a:rPr lang="fr-CH" noProof="0" dirty="0" err="1"/>
              <a:t>situazione</a:t>
            </a:r>
            <a:r>
              <a:rPr lang="fr-CH" noProof="0" dirty="0"/>
              <a:t> </a:t>
            </a:r>
            <a:r>
              <a:rPr lang="fr-CH" noProof="0" dirty="0" err="1"/>
              <a:t>iniziale</a:t>
            </a:r>
            <a:endParaRPr lang="fr-CH" noProof="0" dirty="0"/>
          </a:p>
          <a:p>
            <a:r>
              <a:rPr lang="fr-CH" dirty="0" err="1"/>
              <a:t>Obiettivo</a:t>
            </a:r>
            <a:r>
              <a:rPr lang="fr-CH" dirty="0"/>
              <a:t> del </a:t>
            </a:r>
            <a:r>
              <a:rPr lang="fr-CH" dirty="0" err="1"/>
              <a:t>lavoro</a:t>
            </a:r>
            <a:r>
              <a:rPr lang="fr-CH" dirty="0"/>
              <a:t> </a:t>
            </a:r>
            <a:r>
              <a:rPr lang="fr-CH" dirty="0" err="1"/>
              <a:t>scritto</a:t>
            </a:r>
            <a:endParaRPr lang="fr-CH" noProof="0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2882" y="1061155"/>
            <a:ext cx="3253674" cy="47360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781914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/>
              <a:t>Descrizione</a:t>
            </a:r>
            <a:r>
              <a:rPr lang="fr-CH" dirty="0"/>
              <a:t> </a:t>
            </a:r>
            <a:r>
              <a:rPr lang="fr-CH" dirty="0">
                <a:sym typeface="Wingdings" panose="05000000000000000000" pitchFamily="2" charset="2"/>
              </a:rPr>
              <a:t> </a:t>
            </a:r>
            <a:r>
              <a:rPr lang="fr-CH" dirty="0" err="1">
                <a:sym typeface="Wingdings" panose="05000000000000000000" pitchFamily="2" charset="2"/>
              </a:rPr>
              <a:t>utilizzare</a:t>
            </a:r>
            <a:r>
              <a:rPr lang="fr-CH" dirty="0">
                <a:sym typeface="Wingdings" panose="05000000000000000000" pitchFamily="2" charset="2"/>
              </a:rPr>
              <a:t> il </a:t>
            </a:r>
            <a:r>
              <a:rPr lang="fr-CH" dirty="0" err="1">
                <a:sym typeface="Wingdings" panose="05000000000000000000" pitchFamily="2" charset="2"/>
              </a:rPr>
              <a:t>formulario</a:t>
            </a:r>
            <a:endParaRPr lang="fr-CH" noProof="0" dirty="0"/>
          </a:p>
        </p:txBody>
      </p:sp>
      <p:sp>
        <p:nvSpPr>
          <p:cNvPr id="8" name="Pfeil nach rechts 7"/>
          <p:cNvSpPr/>
          <p:nvPr/>
        </p:nvSpPr>
        <p:spPr bwMode="auto">
          <a:xfrm>
            <a:off x="1443912" y="1496291"/>
            <a:ext cx="3599151" cy="951345"/>
          </a:xfrm>
          <a:prstGeom prst="rightArrow">
            <a:avLst/>
          </a:prstGeom>
          <a:solidFill>
            <a:srgbClr val="FF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1" tIns="45715" rIns="91431" bIns="45715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CH" dirty="0" err="1"/>
              <a:t>Coordiante</a:t>
            </a:r>
            <a:r>
              <a:rPr lang="de-CH" dirty="0"/>
              <a:t> di </a:t>
            </a:r>
            <a:r>
              <a:rPr lang="de-CH" dirty="0" err="1"/>
              <a:t>contatto</a:t>
            </a:r>
            <a:r>
              <a:rPr lang="de-CH" dirty="0"/>
              <a:t> private</a:t>
            </a:r>
            <a:endParaRPr kumimoji="0" lang="de-CH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Pfeil nach rechts 8"/>
          <p:cNvSpPr/>
          <p:nvPr/>
        </p:nvSpPr>
        <p:spPr bwMode="auto">
          <a:xfrm>
            <a:off x="1443912" y="3532512"/>
            <a:ext cx="3599151" cy="951345"/>
          </a:xfrm>
          <a:prstGeom prst="rightArrow">
            <a:avLst/>
          </a:prstGeom>
          <a:solidFill>
            <a:srgbClr val="FF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1" tIns="45715" rIns="91431" bIns="45715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CH" dirty="0"/>
              <a:t>Di </a:t>
            </a:r>
            <a:r>
              <a:rPr lang="de-CH" dirty="0" err="1"/>
              <a:t>cosa</a:t>
            </a:r>
            <a:r>
              <a:rPr lang="de-CH" dirty="0"/>
              <a:t> si </a:t>
            </a:r>
            <a:r>
              <a:rPr lang="de-CH" dirty="0" err="1"/>
              <a:t>tratta</a:t>
            </a:r>
            <a:r>
              <a:rPr lang="de-CH" dirty="0"/>
              <a:t>  e </a:t>
            </a:r>
            <a:r>
              <a:rPr lang="de-CH" dirty="0" err="1"/>
              <a:t>perchè</a:t>
            </a:r>
            <a:r>
              <a:rPr lang="de-CH" dirty="0"/>
              <a:t> mi </a:t>
            </a:r>
            <a:r>
              <a:rPr lang="de-CH" dirty="0" err="1"/>
              <a:t>interessa</a:t>
            </a:r>
            <a:r>
              <a:rPr lang="de-CH" dirty="0"/>
              <a:t>? </a:t>
            </a:r>
            <a:endParaRPr kumimoji="0" lang="de-CH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Pfeil nach rechts 9"/>
          <p:cNvSpPr/>
          <p:nvPr/>
        </p:nvSpPr>
        <p:spPr bwMode="auto">
          <a:xfrm>
            <a:off x="1443912" y="4312470"/>
            <a:ext cx="3599151" cy="951345"/>
          </a:xfrm>
          <a:prstGeom prst="rightArrow">
            <a:avLst/>
          </a:prstGeom>
          <a:solidFill>
            <a:srgbClr val="FF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1" tIns="45715" rIns="91431" bIns="45715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CH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Cos’è</a:t>
            </a:r>
            <a:r>
              <a:rPr kumimoji="0" lang="de-CH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de-CH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successo</a:t>
            </a:r>
            <a:r>
              <a:rPr kumimoji="0" lang="de-CH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? </a:t>
            </a:r>
            <a:r>
              <a:rPr kumimoji="0" lang="de-CH" sz="14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Perchè</a:t>
            </a:r>
            <a:r>
              <a:rPr kumimoji="0" lang="de-CH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de-CH" sz="14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sono</a:t>
            </a:r>
            <a:r>
              <a:rPr kumimoji="0" lang="de-CH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de-CH" sz="14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qui</a:t>
            </a:r>
            <a:r>
              <a:rPr kumimoji="0" lang="de-CH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?</a:t>
            </a:r>
            <a:endParaRPr kumimoji="0" lang="de-CH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Pfeil nach rechts 10"/>
          <p:cNvSpPr/>
          <p:nvPr/>
        </p:nvSpPr>
        <p:spPr bwMode="auto">
          <a:xfrm>
            <a:off x="1443912" y="5144184"/>
            <a:ext cx="3599151" cy="951345"/>
          </a:xfrm>
          <a:prstGeom prst="rightArrow">
            <a:avLst/>
          </a:prstGeom>
          <a:solidFill>
            <a:srgbClr val="FF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1" tIns="45715" rIns="91431" bIns="45715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CH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Quali</a:t>
            </a:r>
            <a:r>
              <a:rPr kumimoji="0" lang="de-CH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de-CH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sono</a:t>
            </a:r>
            <a:r>
              <a:rPr kumimoji="0" lang="de-CH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le </a:t>
            </a:r>
            <a:r>
              <a:rPr kumimoji="0" lang="de-CH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possibili</a:t>
            </a:r>
            <a:r>
              <a:rPr kumimoji="0" lang="de-CH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de-CH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soluzioni</a:t>
            </a:r>
            <a:r>
              <a:rPr kumimoji="0" lang="de-CH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?</a:t>
            </a:r>
            <a:endParaRPr kumimoji="0" lang="de-CH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Pfeil nach rechts 8">
            <a:extLst>
              <a:ext uri="{FF2B5EF4-FFF2-40B4-BE49-F238E27FC236}">
                <a16:creationId xmlns:a16="http://schemas.microsoft.com/office/drawing/2014/main" id="{CD16651D-3142-C7CB-075F-18C09F8E7590}"/>
              </a:ext>
            </a:extLst>
          </p:cNvPr>
          <p:cNvSpPr/>
          <p:nvPr/>
        </p:nvSpPr>
        <p:spPr bwMode="auto">
          <a:xfrm>
            <a:off x="1443911" y="2756504"/>
            <a:ext cx="3599151" cy="951345"/>
          </a:xfrm>
          <a:prstGeom prst="rightArrow">
            <a:avLst/>
          </a:prstGeom>
          <a:solidFill>
            <a:srgbClr val="FF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1" tIns="45715" rIns="91431" bIns="45715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CH" dirty="0" err="1"/>
              <a:t>Quale</a:t>
            </a:r>
            <a:r>
              <a:rPr lang="de-CH" dirty="0"/>
              <a:t> </a:t>
            </a:r>
            <a:r>
              <a:rPr lang="de-CH" dirty="0" err="1"/>
              <a:t>accordo</a:t>
            </a:r>
            <a:r>
              <a:rPr lang="de-CH" dirty="0"/>
              <a:t> ho </a:t>
            </a:r>
            <a:r>
              <a:rPr lang="de-CH" dirty="0" err="1"/>
              <a:t>con</a:t>
            </a:r>
            <a:r>
              <a:rPr lang="de-CH" dirty="0"/>
              <a:t> </a:t>
            </a:r>
            <a:r>
              <a:rPr lang="de-CH" dirty="0" err="1"/>
              <a:t>il</a:t>
            </a:r>
            <a:r>
              <a:rPr lang="de-CH" dirty="0"/>
              <a:t> </a:t>
            </a:r>
            <a:r>
              <a:rPr lang="de-CH" dirty="0" err="1"/>
              <a:t>mandante</a:t>
            </a:r>
            <a:r>
              <a:rPr lang="de-CH" dirty="0"/>
              <a:t>?</a:t>
            </a:r>
            <a:endParaRPr kumimoji="0" lang="de-CH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4" name="Grafik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3815" y="1318390"/>
            <a:ext cx="3243829" cy="47217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701177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noProof="0" dirty="0" err="1"/>
              <a:t>Stesura</a:t>
            </a:r>
            <a:r>
              <a:rPr lang="fr-CH" noProof="0" dirty="0"/>
              <a:t> del </a:t>
            </a:r>
            <a:r>
              <a:rPr lang="fr-CH" noProof="0" dirty="0" err="1"/>
              <a:t>lavoro</a:t>
            </a:r>
            <a:r>
              <a:rPr lang="fr-CH" noProof="0" dirty="0"/>
              <a:t> </a:t>
            </a:r>
            <a:r>
              <a:rPr lang="fr-CH" noProof="0" dirty="0" err="1"/>
              <a:t>scritto</a:t>
            </a:r>
            <a:endParaRPr lang="fr-CH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sz="2400" noProof="0" dirty="0" err="1"/>
              <a:t>Rispettare</a:t>
            </a:r>
            <a:r>
              <a:rPr lang="fr-CH" sz="2400" noProof="0" dirty="0"/>
              <a:t> le </a:t>
            </a:r>
            <a:r>
              <a:rPr lang="fr-CH" sz="2400" noProof="0" dirty="0" err="1"/>
              <a:t>direttive</a:t>
            </a:r>
            <a:r>
              <a:rPr lang="fr-CH" sz="2400" noProof="0" dirty="0"/>
              <a:t> </a:t>
            </a:r>
            <a:r>
              <a:rPr lang="fr-CH" sz="2400" noProof="0" dirty="0" err="1"/>
              <a:t>formali</a:t>
            </a:r>
            <a:r>
              <a:rPr lang="fr-CH" sz="2400" noProof="0" dirty="0"/>
              <a:t> per il </a:t>
            </a:r>
            <a:r>
              <a:rPr lang="fr-CH" sz="2400" noProof="0" dirty="0" err="1"/>
              <a:t>lavoro</a:t>
            </a:r>
            <a:r>
              <a:rPr lang="fr-CH" sz="2400" noProof="0" dirty="0"/>
              <a:t> </a:t>
            </a:r>
            <a:r>
              <a:rPr lang="fr-CH" sz="2400" noProof="0" dirty="0" err="1"/>
              <a:t>scritto</a:t>
            </a:r>
            <a:endParaRPr lang="fr-CH" sz="2400" noProof="0" dirty="0"/>
          </a:p>
          <a:p>
            <a:pPr lvl="1"/>
            <a:r>
              <a:rPr lang="fr-CH" sz="2400" noProof="0" dirty="0">
                <a:solidFill>
                  <a:schemeClr val="tx1"/>
                </a:solidFill>
              </a:rPr>
              <a:t>Volume </a:t>
            </a:r>
          </a:p>
          <a:p>
            <a:pPr lvl="1"/>
            <a:r>
              <a:rPr lang="fr-CH" sz="2400" noProof="0" dirty="0" err="1">
                <a:solidFill>
                  <a:schemeClr val="tx1"/>
                </a:solidFill>
              </a:rPr>
              <a:t>Formato</a:t>
            </a:r>
            <a:r>
              <a:rPr lang="fr-CH" sz="2400" noProof="0" dirty="0">
                <a:solidFill>
                  <a:schemeClr val="tx1"/>
                </a:solidFill>
              </a:rPr>
              <a:t> </a:t>
            </a:r>
          </a:p>
          <a:p>
            <a:pPr lvl="1"/>
            <a:r>
              <a:rPr lang="fr-CH" sz="2400" noProof="0" dirty="0">
                <a:solidFill>
                  <a:schemeClr val="tx1"/>
                </a:solidFill>
              </a:rPr>
              <a:t>Prima pagina</a:t>
            </a:r>
          </a:p>
          <a:p>
            <a:pPr lvl="1"/>
            <a:r>
              <a:rPr lang="it-CH" dirty="0"/>
              <a:t>Citazioni con indicazione della fonte </a:t>
            </a:r>
            <a:r>
              <a:rPr lang="fr-FR" sz="2400" noProof="0" dirty="0">
                <a:solidFill>
                  <a:schemeClr val="tx1"/>
                </a:solidFill>
              </a:rPr>
              <a:t>(</a:t>
            </a:r>
            <a:r>
              <a:rPr lang="fr-FR" sz="2400" noProof="0" dirty="0" err="1">
                <a:solidFill>
                  <a:schemeClr val="tx1"/>
                </a:solidFill>
              </a:rPr>
              <a:t>comprese</a:t>
            </a:r>
            <a:r>
              <a:rPr lang="fr-FR" sz="2400" noProof="0" dirty="0">
                <a:solidFill>
                  <a:schemeClr val="tx1"/>
                </a:solidFill>
              </a:rPr>
              <a:t> le </a:t>
            </a:r>
            <a:r>
              <a:rPr lang="fr-FR" sz="2400" noProof="0" dirty="0" err="1">
                <a:solidFill>
                  <a:schemeClr val="tx1"/>
                </a:solidFill>
              </a:rPr>
              <a:t>applicazioni</a:t>
            </a:r>
            <a:r>
              <a:rPr lang="fr-FR" sz="2400" noProof="0" dirty="0">
                <a:solidFill>
                  <a:schemeClr val="tx1"/>
                </a:solidFill>
              </a:rPr>
              <a:t> come Chat-GPT)</a:t>
            </a:r>
            <a:endParaRPr lang="fr-CH" sz="2400" noProof="0" dirty="0">
              <a:solidFill>
                <a:schemeClr val="tx1"/>
              </a:solidFill>
            </a:endParaRPr>
          </a:p>
          <a:p>
            <a:pPr lvl="1"/>
            <a:r>
              <a:rPr lang="fr-CH" sz="2400" noProof="0" dirty="0" err="1"/>
              <a:t>Bibliografia</a:t>
            </a:r>
            <a:endParaRPr lang="fr-CH" sz="2400" noProof="0" dirty="0">
              <a:solidFill>
                <a:schemeClr val="tx1"/>
              </a:solidFill>
            </a:endParaRPr>
          </a:p>
          <a:p>
            <a:pPr lvl="1"/>
            <a:r>
              <a:rPr lang="fr-CH" sz="2400" noProof="0" dirty="0" err="1">
                <a:solidFill>
                  <a:schemeClr val="tx1"/>
                </a:solidFill>
              </a:rPr>
              <a:t>Dichiarazione</a:t>
            </a:r>
            <a:r>
              <a:rPr lang="fr-CH" sz="2400" noProof="0" dirty="0">
                <a:solidFill>
                  <a:schemeClr val="tx1"/>
                </a:solidFill>
              </a:rPr>
              <a:t> di </a:t>
            </a:r>
            <a:r>
              <a:rPr lang="fr-CH" sz="2400" noProof="0" dirty="0" err="1">
                <a:solidFill>
                  <a:schemeClr val="tx1"/>
                </a:solidFill>
              </a:rPr>
              <a:t>autenticità</a:t>
            </a:r>
            <a:endParaRPr lang="fr-CH" sz="2400" noProof="0" dirty="0">
              <a:solidFill>
                <a:schemeClr val="tx1"/>
              </a:solidFill>
            </a:endParaRPr>
          </a:p>
          <a:p>
            <a:pPr lvl="1"/>
            <a:endParaRPr lang="fr-CH" sz="2400" noProof="0" dirty="0">
              <a:solidFill>
                <a:schemeClr val="tx1"/>
              </a:solidFill>
            </a:endParaRPr>
          </a:p>
          <a:p>
            <a:pPr lvl="1"/>
            <a:endParaRPr lang="fr-CH" sz="2400" noProof="0" dirty="0"/>
          </a:p>
        </p:txBody>
      </p:sp>
    </p:spTree>
    <p:extLst>
      <p:ext uri="{BB962C8B-B14F-4D97-AF65-F5344CB8AC3E}">
        <p14:creationId xmlns:p14="http://schemas.microsoft.com/office/powerpoint/2010/main" val="11790309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/>
              <a:t>Valutazione</a:t>
            </a:r>
            <a:r>
              <a:rPr lang="fr-CH" dirty="0"/>
              <a:t> del </a:t>
            </a:r>
            <a:r>
              <a:rPr lang="fr-CH" dirty="0" err="1"/>
              <a:t>lavoro</a:t>
            </a:r>
            <a:r>
              <a:rPr lang="fr-CH" dirty="0"/>
              <a:t> </a:t>
            </a:r>
            <a:r>
              <a:rPr lang="fr-CH" dirty="0" err="1"/>
              <a:t>scritto</a:t>
            </a:r>
            <a:endParaRPr lang="fr-CH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CH" dirty="0"/>
              <a:t>criteri normativi </a:t>
            </a:r>
          </a:p>
          <a:p>
            <a:r>
              <a:rPr lang="it-CH" dirty="0"/>
              <a:t>il rispetto dei criteri formali </a:t>
            </a:r>
          </a:p>
          <a:p>
            <a:r>
              <a:rPr lang="it-CH" dirty="0"/>
              <a:t>la ripartizione e la struttura </a:t>
            </a:r>
          </a:p>
          <a:p>
            <a:r>
              <a:rPr lang="it-CH" dirty="0"/>
              <a:t>l’espressione linguistica </a:t>
            </a:r>
          </a:p>
          <a:p>
            <a:r>
              <a:rPr lang="it-CH" dirty="0"/>
              <a:t>Indici necessari secondo il promemoria parte 1 dell’esame professionale </a:t>
            </a:r>
          </a:p>
        </p:txBody>
      </p:sp>
    </p:spTree>
    <p:extLst>
      <p:ext uri="{BB962C8B-B14F-4D97-AF65-F5344CB8AC3E}">
        <p14:creationId xmlns:p14="http://schemas.microsoft.com/office/powerpoint/2010/main" val="3384136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/>
              <a:t>Stesura</a:t>
            </a:r>
            <a:r>
              <a:rPr lang="fr-CH" dirty="0"/>
              <a:t> del </a:t>
            </a:r>
            <a:r>
              <a:rPr lang="fr-CH" dirty="0" err="1"/>
              <a:t>lavoro</a:t>
            </a:r>
            <a:r>
              <a:rPr lang="fr-CH" dirty="0"/>
              <a:t> </a:t>
            </a:r>
            <a:r>
              <a:rPr lang="fr-CH" dirty="0" err="1"/>
              <a:t>scritto</a:t>
            </a:r>
            <a:endParaRPr lang="fr-CH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785" y="1449388"/>
            <a:ext cx="8365628" cy="4716462"/>
          </a:xfrm>
        </p:spPr>
        <p:txBody>
          <a:bodyPr/>
          <a:lstStyle/>
          <a:p>
            <a:pPr marL="0" indent="0">
              <a:buNone/>
            </a:pPr>
            <a:r>
              <a:rPr lang="it-CH" dirty="0"/>
              <a:t>Criteri contenutistici / tecnici </a:t>
            </a:r>
          </a:p>
          <a:p>
            <a:r>
              <a:rPr lang="it-CH" dirty="0"/>
              <a:t>la situazione iniziale e descrizione del problema </a:t>
            </a:r>
          </a:p>
          <a:p>
            <a:r>
              <a:rPr lang="it-CH" dirty="0"/>
              <a:t>gli strumenti e i metodi di valutazione e l’interpretazione (raccolta, analisi e interpretazione dei dati) </a:t>
            </a:r>
          </a:p>
          <a:p>
            <a:r>
              <a:rPr lang="it-CH" dirty="0"/>
              <a:t>il concetto (concetto dell’esercizio e/o programma d’istruzione (pianificazione) o altro concetto) </a:t>
            </a:r>
          </a:p>
          <a:p>
            <a:r>
              <a:rPr lang="it-CH" dirty="0"/>
              <a:t>il colloquio </a:t>
            </a:r>
          </a:p>
          <a:p>
            <a:r>
              <a:rPr lang="it-CH" dirty="0"/>
              <a:t>la riflessione e le conclusioni </a:t>
            </a:r>
          </a:p>
          <a:p>
            <a:r>
              <a:rPr lang="it-CH" dirty="0"/>
              <a:t>componente trasversale </a:t>
            </a:r>
          </a:p>
          <a:p>
            <a:endParaRPr lang="it-CH" dirty="0"/>
          </a:p>
          <a:p>
            <a:pPr marL="0" indent="0">
              <a:buNone/>
            </a:pPr>
            <a:endParaRPr lang="fr-CH" sz="240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9933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/>
              <a:t>Stesura</a:t>
            </a:r>
            <a:r>
              <a:rPr lang="fr-CH" dirty="0"/>
              <a:t> del </a:t>
            </a:r>
            <a:r>
              <a:rPr lang="fr-CH" dirty="0" err="1"/>
              <a:t>lavoro</a:t>
            </a:r>
            <a:r>
              <a:rPr lang="fr-CH" dirty="0"/>
              <a:t> </a:t>
            </a:r>
            <a:r>
              <a:rPr lang="fr-CH" dirty="0" err="1"/>
              <a:t>scritto</a:t>
            </a:r>
            <a:endParaRPr lang="fr-CH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CH" dirty="0"/>
              <a:t>I criteri di valutazione sono descritti in dettaglio nel «Modulo di valutazione 1.1 Lavoro scritto». </a:t>
            </a:r>
          </a:p>
          <a:p>
            <a:endParaRPr lang="fr-CH" sz="2400" noProof="0" dirty="0">
              <a:solidFill>
                <a:schemeClr val="tx1"/>
              </a:solidFill>
            </a:endParaRPr>
          </a:p>
          <a:p>
            <a:r>
              <a:rPr lang="fr-FR" sz="2400" b="1" dirty="0" err="1"/>
              <a:t>A</a:t>
            </a:r>
            <a:r>
              <a:rPr lang="fr-FR" sz="2400" b="1" noProof="0" dirty="0" err="1">
                <a:solidFill>
                  <a:schemeClr val="tx1"/>
                </a:solidFill>
              </a:rPr>
              <a:t>ttenzione</a:t>
            </a:r>
            <a:r>
              <a:rPr lang="fr-FR" sz="2400" b="1" noProof="0" dirty="0">
                <a:solidFill>
                  <a:schemeClr val="tx1"/>
                </a:solidFill>
              </a:rPr>
              <a:t>: le </a:t>
            </a:r>
            <a:r>
              <a:rPr lang="fr-FR" sz="2400" b="1" noProof="0" dirty="0" err="1">
                <a:solidFill>
                  <a:schemeClr val="tx1"/>
                </a:solidFill>
              </a:rPr>
              <a:t>griglie</a:t>
            </a:r>
            <a:r>
              <a:rPr lang="fr-FR" sz="2400" b="1" noProof="0" dirty="0">
                <a:solidFill>
                  <a:schemeClr val="tx1"/>
                </a:solidFill>
              </a:rPr>
              <a:t> di </a:t>
            </a:r>
            <a:r>
              <a:rPr lang="fr-FR" sz="2400" b="1" noProof="0" dirty="0" err="1">
                <a:solidFill>
                  <a:schemeClr val="tx1"/>
                </a:solidFill>
              </a:rPr>
              <a:t>valuazione</a:t>
            </a:r>
            <a:r>
              <a:rPr lang="fr-FR" sz="2400" b="1" noProof="0" dirty="0">
                <a:solidFill>
                  <a:schemeClr val="tx1"/>
                </a:solidFill>
              </a:rPr>
              <a:t> sono </a:t>
            </a:r>
            <a:r>
              <a:rPr lang="fr-FR" sz="2400" b="1" noProof="0" dirty="0" err="1">
                <a:solidFill>
                  <a:schemeClr val="tx1"/>
                </a:solidFill>
              </a:rPr>
              <a:t>adattate</a:t>
            </a:r>
            <a:r>
              <a:rPr lang="fr-FR" sz="2400" b="1" noProof="0" dirty="0">
                <a:solidFill>
                  <a:schemeClr val="tx1"/>
                </a:solidFill>
              </a:rPr>
              <a:t> </a:t>
            </a:r>
            <a:r>
              <a:rPr lang="fr-FR" sz="2400" b="1" dirty="0"/>
              <a:t>i</a:t>
            </a:r>
            <a:r>
              <a:rPr lang="fr-FR" sz="2400" b="1" noProof="0" dirty="0">
                <a:solidFill>
                  <a:schemeClr val="tx1"/>
                </a:solidFill>
              </a:rPr>
              <a:t>n </a:t>
            </a:r>
            <a:r>
              <a:rPr lang="fr-FR" sz="2400" b="1" noProof="0" dirty="0" err="1">
                <a:solidFill>
                  <a:schemeClr val="tx1"/>
                </a:solidFill>
              </a:rPr>
              <a:t>fonczione</a:t>
            </a:r>
            <a:r>
              <a:rPr lang="fr-FR" sz="2400" b="1" noProof="0" dirty="0">
                <a:solidFill>
                  <a:schemeClr val="tx1"/>
                </a:solidFill>
              </a:rPr>
              <a:t> </a:t>
            </a:r>
            <a:r>
              <a:rPr lang="fr-FR" sz="2400" b="1" noProof="0" dirty="0" err="1">
                <a:solidFill>
                  <a:schemeClr val="tx1"/>
                </a:solidFill>
              </a:rPr>
              <a:t>del'esame</a:t>
            </a:r>
            <a:r>
              <a:rPr lang="fr-FR" sz="2400" b="1" noProof="0" dirty="0">
                <a:solidFill>
                  <a:schemeClr val="tx1"/>
                </a:solidFill>
              </a:rPr>
              <a:t> </a:t>
            </a:r>
            <a:r>
              <a:rPr lang="fr-FR" sz="2400" b="1" noProof="0" dirty="0" err="1">
                <a:solidFill>
                  <a:schemeClr val="tx1"/>
                </a:solidFill>
              </a:rPr>
              <a:t>professionale</a:t>
            </a:r>
            <a:r>
              <a:rPr lang="fr-FR" sz="2400" b="1" noProof="0" dirty="0">
                <a:solidFill>
                  <a:schemeClr val="tx1"/>
                </a:solidFill>
              </a:rPr>
              <a:t>.</a:t>
            </a:r>
          </a:p>
          <a:p>
            <a:r>
              <a:rPr lang="fr-FR" sz="2400" b="1" noProof="0" dirty="0">
                <a:solidFill>
                  <a:schemeClr val="tx1"/>
                </a:solidFill>
              </a:rPr>
              <a:t>EP24 : 01-05.07.2024 </a:t>
            </a:r>
          </a:p>
          <a:p>
            <a:r>
              <a:rPr lang="fr-FR" sz="2400" b="1" noProof="0" dirty="0">
                <a:solidFill>
                  <a:schemeClr val="tx1"/>
                </a:solidFill>
              </a:rPr>
              <a:t>Vi </a:t>
            </a:r>
            <a:r>
              <a:rPr lang="fr-FR" sz="2400" b="1" noProof="0" dirty="0" err="1">
                <a:solidFill>
                  <a:schemeClr val="tx1"/>
                </a:solidFill>
              </a:rPr>
              <a:t>verrà</a:t>
            </a:r>
            <a:r>
              <a:rPr lang="fr-FR" sz="2400" b="1" noProof="0" dirty="0">
                <a:solidFill>
                  <a:schemeClr val="tx1"/>
                </a:solidFill>
              </a:rPr>
              <a:t> </a:t>
            </a:r>
            <a:r>
              <a:rPr lang="fr-FR" sz="2400" b="1" noProof="0" dirty="0" err="1">
                <a:solidFill>
                  <a:schemeClr val="tx1"/>
                </a:solidFill>
              </a:rPr>
              <a:t>dato</a:t>
            </a:r>
            <a:r>
              <a:rPr lang="fr-FR" sz="2400" b="1" noProof="0" dirty="0">
                <a:solidFill>
                  <a:schemeClr val="tx1"/>
                </a:solidFill>
              </a:rPr>
              <a:t> </a:t>
            </a:r>
            <a:r>
              <a:rPr lang="fr-FR" sz="2400" b="1" noProof="0" dirty="0" err="1">
                <a:solidFill>
                  <a:schemeClr val="tx1"/>
                </a:solidFill>
              </a:rPr>
              <a:t>accesso</a:t>
            </a:r>
            <a:r>
              <a:rPr lang="fr-FR" sz="2400" b="1" noProof="0" dirty="0">
                <a:solidFill>
                  <a:schemeClr val="tx1"/>
                </a:solidFill>
              </a:rPr>
              <a:t> ai </a:t>
            </a:r>
            <a:r>
              <a:rPr lang="fr-FR" sz="2400" b="1" noProof="0" dirty="0" err="1">
                <a:solidFill>
                  <a:schemeClr val="tx1"/>
                </a:solidFill>
              </a:rPr>
              <a:t>documenti</a:t>
            </a:r>
            <a:r>
              <a:rPr lang="fr-FR" sz="2400" b="1" noProof="0" dirty="0">
                <a:solidFill>
                  <a:schemeClr val="tx1"/>
                </a:solidFill>
              </a:rPr>
              <a:t> </a:t>
            </a:r>
            <a:r>
              <a:rPr lang="fr-FR" sz="2400" b="1" noProof="0" dirty="0" err="1">
                <a:solidFill>
                  <a:schemeClr val="tx1"/>
                </a:solidFill>
              </a:rPr>
              <a:t>apprprpiati</a:t>
            </a:r>
            <a:r>
              <a:rPr lang="fr-FR" sz="2400" b="1" noProof="0" dirty="0">
                <a:solidFill>
                  <a:schemeClr val="tx1"/>
                </a:solidFill>
              </a:rPr>
              <a:t>!</a:t>
            </a:r>
            <a:endParaRPr lang="fr-CH" sz="2400" b="1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3460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noProof="0" dirty="0" err="1"/>
              <a:t>Documenti</a:t>
            </a:r>
            <a:endParaRPr lang="fr-CH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sz="2400" noProof="0" dirty="0" err="1">
                <a:sym typeface="Wingdings" panose="05000000000000000000" pitchFamily="2" charset="2"/>
              </a:rPr>
              <a:t>Regolamento</a:t>
            </a:r>
            <a:r>
              <a:rPr lang="fr-CH" sz="2400" noProof="0" dirty="0">
                <a:sym typeface="Wingdings" panose="05000000000000000000" pitchFamily="2" charset="2"/>
              </a:rPr>
              <a:t> d’</a:t>
            </a:r>
            <a:r>
              <a:rPr lang="fr-CH" sz="2400" noProof="0" dirty="0" err="1">
                <a:sym typeface="Wingdings" panose="05000000000000000000" pitchFamily="2" charset="2"/>
              </a:rPr>
              <a:t>esame</a:t>
            </a:r>
            <a:endParaRPr lang="fr-CH" sz="2400" noProof="0" dirty="0">
              <a:sym typeface="Wingdings" panose="05000000000000000000" pitchFamily="2" charset="2"/>
            </a:endParaRPr>
          </a:p>
          <a:p>
            <a:r>
              <a:rPr lang="fr-CH" sz="2400" noProof="0" dirty="0" err="1"/>
              <a:t>Direttive</a:t>
            </a:r>
            <a:r>
              <a:rPr lang="fr-CH" sz="2400" noProof="0" dirty="0"/>
              <a:t> </a:t>
            </a:r>
            <a:r>
              <a:rPr lang="fr-CH" sz="2400" noProof="0" dirty="0" err="1"/>
              <a:t>concernenti</a:t>
            </a:r>
            <a:r>
              <a:rPr lang="fr-CH" sz="2400" noProof="0" dirty="0"/>
              <a:t> il </a:t>
            </a:r>
            <a:r>
              <a:rPr lang="fr-CH" sz="2400" noProof="0" dirty="0" err="1"/>
              <a:t>regolamento</a:t>
            </a:r>
            <a:r>
              <a:rPr lang="fr-CH" sz="2400" noProof="0" dirty="0"/>
              <a:t> d’</a:t>
            </a:r>
            <a:r>
              <a:rPr lang="fr-CH" sz="2400" noProof="0" dirty="0" err="1"/>
              <a:t>esame</a:t>
            </a:r>
            <a:endParaRPr lang="fr-CH" sz="2400" noProof="0" dirty="0"/>
          </a:p>
          <a:p>
            <a:r>
              <a:rPr lang="it-CH" sz="2400" dirty="0"/>
              <a:t>PROMEMORIA Parte d’esame 1 per l’esame professionale </a:t>
            </a:r>
          </a:p>
          <a:p>
            <a:r>
              <a:rPr lang="fr-CH" sz="2400" noProof="0" dirty="0" err="1"/>
              <a:t>Griglia</a:t>
            </a:r>
            <a:r>
              <a:rPr lang="fr-CH" sz="2400" noProof="0" dirty="0"/>
              <a:t> di </a:t>
            </a:r>
            <a:r>
              <a:rPr lang="fr-CH" sz="2400" noProof="0" dirty="0" err="1"/>
              <a:t>valutazione</a:t>
            </a:r>
            <a:r>
              <a:rPr lang="fr-CH" sz="2400" noProof="0" dirty="0"/>
              <a:t> 1.1 </a:t>
            </a:r>
            <a:r>
              <a:rPr lang="fr-CH" sz="2400" noProof="0" dirty="0" err="1"/>
              <a:t>lavoro</a:t>
            </a:r>
            <a:r>
              <a:rPr lang="fr-CH" sz="2400" noProof="0" dirty="0"/>
              <a:t> </a:t>
            </a:r>
            <a:r>
              <a:rPr lang="fr-CH" sz="2400" noProof="0" dirty="0" err="1"/>
              <a:t>scritto</a:t>
            </a:r>
            <a:endParaRPr lang="fr-CH" sz="2400" noProof="0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877" y="3614737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6616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noProof="0" dirty="0" err="1"/>
              <a:t>Documenti</a:t>
            </a:r>
            <a:r>
              <a:rPr lang="fr-CH" noProof="0" dirty="0"/>
              <a:t> di formazione </a:t>
            </a:r>
            <a:r>
              <a:rPr lang="fr-CH" noProof="0" dirty="0" err="1"/>
              <a:t>lavoro</a:t>
            </a:r>
            <a:r>
              <a:rPr lang="fr-CH" noProof="0" dirty="0"/>
              <a:t> </a:t>
            </a:r>
            <a:r>
              <a:rPr lang="fr-CH" noProof="0" dirty="0" err="1"/>
              <a:t>scritto</a:t>
            </a:r>
            <a:endParaRPr lang="fr-CH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sz="2400" noProof="0" dirty="0"/>
              <a:t>Lista di </a:t>
            </a:r>
            <a:r>
              <a:rPr lang="fr-CH" sz="2400" noProof="0" dirty="0" err="1"/>
              <a:t>controllo</a:t>
            </a:r>
            <a:r>
              <a:rPr lang="fr-CH" sz="2400" noProof="0" dirty="0"/>
              <a:t> per l‘</a:t>
            </a:r>
            <a:r>
              <a:rPr lang="fr-CH" sz="2400" noProof="0" dirty="0" err="1"/>
              <a:t>elaborazione</a:t>
            </a:r>
            <a:r>
              <a:rPr lang="fr-CH" sz="2400" noProof="0" dirty="0"/>
              <a:t> di un </a:t>
            </a:r>
            <a:r>
              <a:rPr lang="fr-CH" sz="2400" noProof="0" dirty="0" err="1"/>
              <a:t>lavoro</a:t>
            </a:r>
            <a:r>
              <a:rPr lang="fr-CH" sz="2400" noProof="0" dirty="0"/>
              <a:t> </a:t>
            </a:r>
            <a:r>
              <a:rPr lang="fr-CH" sz="2400" noProof="0" dirty="0" err="1"/>
              <a:t>scritto</a:t>
            </a:r>
            <a:endParaRPr lang="fr-CH" sz="2400" noProof="0" dirty="0"/>
          </a:p>
          <a:p>
            <a:r>
              <a:rPr lang="fr-CH" sz="2400" noProof="0" dirty="0" err="1">
                <a:solidFill>
                  <a:schemeClr val="tx1"/>
                </a:solidFill>
              </a:rPr>
              <a:t>Creazione</a:t>
            </a:r>
            <a:r>
              <a:rPr lang="fr-CH" sz="2400" noProof="0" dirty="0">
                <a:solidFill>
                  <a:schemeClr val="tx1"/>
                </a:solidFill>
              </a:rPr>
              <a:t> di  </a:t>
            </a:r>
            <a:r>
              <a:rPr lang="fr-CH" sz="2400" noProof="0" dirty="0" err="1">
                <a:solidFill>
                  <a:schemeClr val="tx1"/>
                </a:solidFill>
              </a:rPr>
              <a:t>lavori</a:t>
            </a:r>
            <a:r>
              <a:rPr lang="fr-CH" sz="2400" noProof="0" dirty="0">
                <a:solidFill>
                  <a:schemeClr val="tx1"/>
                </a:solidFill>
              </a:rPr>
              <a:t> </a:t>
            </a:r>
            <a:r>
              <a:rPr lang="fr-CH" sz="2400" noProof="0" dirty="0" err="1">
                <a:solidFill>
                  <a:schemeClr val="tx1"/>
                </a:solidFill>
              </a:rPr>
              <a:t>scritti</a:t>
            </a:r>
            <a:r>
              <a:rPr lang="fr-CH" sz="2400" noProof="0" dirty="0">
                <a:solidFill>
                  <a:schemeClr val="tx1"/>
                </a:solidFill>
              </a:rPr>
              <a:t> in WORD</a:t>
            </a:r>
          </a:p>
          <a:p>
            <a:r>
              <a:rPr lang="fr-CH" sz="2400" noProof="0" dirty="0" err="1"/>
              <a:t>Auto-entraînement</a:t>
            </a:r>
            <a:r>
              <a:rPr lang="fr-CH" sz="2400" noProof="0" dirty="0"/>
              <a:t> I</a:t>
            </a:r>
          </a:p>
          <a:p>
            <a:endParaRPr lang="fr-CH" sz="2400" noProof="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CH" sz="2400" dirty="0"/>
              <a:t>I</a:t>
            </a:r>
            <a:r>
              <a:rPr lang="fr-CH" sz="2400" noProof="0" dirty="0"/>
              <a:t> </a:t>
            </a:r>
            <a:r>
              <a:rPr lang="fr-CH" sz="2400" noProof="0" dirty="0" err="1"/>
              <a:t>documenti</a:t>
            </a:r>
            <a:r>
              <a:rPr lang="fr-CH" sz="2400" noProof="0" dirty="0"/>
              <a:t> di formazione sono </a:t>
            </a:r>
            <a:r>
              <a:rPr lang="fr-CH" sz="2400" noProof="0" dirty="0" err="1"/>
              <a:t>disponibili</a:t>
            </a:r>
            <a:r>
              <a:rPr lang="fr-CH" sz="2400" noProof="0" dirty="0"/>
              <a:t> da </a:t>
            </a:r>
            <a:r>
              <a:rPr lang="fr-CH" sz="2400" noProof="0" dirty="0" err="1"/>
              <a:t>ora</a:t>
            </a:r>
            <a:r>
              <a:rPr lang="fr-CH" sz="2400" noProof="0" dirty="0"/>
              <a:t> </a:t>
            </a:r>
            <a:r>
              <a:rPr lang="fr-CH" sz="2400" noProof="0" dirty="0" err="1"/>
              <a:t>nel</a:t>
            </a:r>
            <a:r>
              <a:rPr lang="fr-CH" sz="2400" noProof="0" dirty="0"/>
              <a:t> dossier ZIP :</a:t>
            </a:r>
          </a:p>
          <a:p>
            <a:pPr marL="0" indent="0">
              <a:buNone/>
            </a:pPr>
            <a:r>
              <a:rPr lang="fr-CH" sz="2400" noProof="0" dirty="0">
                <a:hlinkClick r:id="rId2"/>
              </a:rPr>
              <a:t> --&gt; Verso il dossier ZIP</a:t>
            </a:r>
            <a:endParaRPr lang="fr-CH" sz="2400" noProof="0" dirty="0"/>
          </a:p>
          <a:p>
            <a:pPr marL="0" indent="0">
              <a:buNone/>
            </a:pPr>
            <a:endParaRPr lang="fr-CH" sz="240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2933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noProof="0" dirty="0" err="1"/>
              <a:t>Ricapitolazione</a:t>
            </a:r>
            <a:r>
              <a:rPr lang="fr-CH" noProof="0" dirty="0"/>
              <a:t> 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5580111" y="6308725"/>
            <a:ext cx="3238451" cy="215900"/>
          </a:xfrm>
        </p:spPr>
        <p:txBody>
          <a:bodyPr/>
          <a:lstStyle/>
          <a:p>
            <a:r>
              <a:rPr lang="fr-CH" dirty="0"/>
              <a:t>Daniel </a:t>
            </a:r>
            <a:r>
              <a:rPr lang="fr-CH" dirty="0" err="1"/>
              <a:t>Birkenmaier</a:t>
            </a:r>
            <a:r>
              <a:rPr lang="fr-CH" dirty="0"/>
              <a:t>, directeur des examens</a:t>
            </a:r>
          </a:p>
        </p:txBody>
      </p:sp>
      <p:pic>
        <p:nvPicPr>
          <p:cNvPr id="1026" name="Picture 2" descr="Ãhnliches F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1907798"/>
            <a:ext cx="3843655" cy="3843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Wolkenförmige Legende 5"/>
          <p:cNvSpPr/>
          <p:nvPr/>
        </p:nvSpPr>
        <p:spPr bwMode="auto">
          <a:xfrm>
            <a:off x="5133023" y="1268413"/>
            <a:ext cx="3596640" cy="3494656"/>
          </a:xfrm>
          <a:prstGeom prst="cloudCallout">
            <a:avLst>
              <a:gd name="adj1" fmla="val -71045"/>
              <a:gd name="adj2" fmla="val 25630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1" tIns="45715" rIns="91431" bIns="45715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5461806" y="1812231"/>
            <a:ext cx="277143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sz="2400" dirty="0"/>
              <a:t>Leggendo e seguendo le istruzioni, le probabilità saranno a vostro favore!</a:t>
            </a:r>
            <a:endParaRPr lang="fr-CH" sz="2400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2"/>
          </p:nvPr>
        </p:nvSpPr>
        <p:spPr>
          <a:xfrm>
            <a:off x="5580111" y="6165850"/>
            <a:ext cx="3238451" cy="215900"/>
          </a:xfrm>
        </p:spPr>
        <p:txBody>
          <a:bodyPr/>
          <a:lstStyle/>
          <a:p>
            <a:r>
              <a:rPr lang="de-DE" dirty="0"/>
              <a:t>Mission de </a:t>
            </a:r>
            <a:r>
              <a:rPr lang="de-DE" dirty="0" err="1"/>
              <a:t>travail</a:t>
            </a:r>
            <a:r>
              <a:rPr lang="de-DE" dirty="0"/>
              <a:t> </a:t>
            </a:r>
            <a:r>
              <a:rPr lang="de-DE" dirty="0" err="1"/>
              <a:t>écrit</a:t>
            </a:r>
            <a:endParaRPr lang="fr-CH" sz="600" dirty="0"/>
          </a:p>
        </p:txBody>
      </p:sp>
    </p:spTree>
    <p:extLst>
      <p:ext uri="{BB962C8B-B14F-4D97-AF65-F5344CB8AC3E}">
        <p14:creationId xmlns:p14="http://schemas.microsoft.com/office/powerpoint/2010/main" val="2903614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noProof="0" dirty="0" err="1"/>
              <a:t>Direzione</a:t>
            </a:r>
            <a:r>
              <a:rPr lang="fr-CH" noProof="0" dirty="0"/>
              <a:t> d’</a:t>
            </a:r>
            <a:r>
              <a:rPr lang="fr-CH" noProof="0" dirty="0" err="1"/>
              <a:t>esami</a:t>
            </a:r>
            <a:r>
              <a:rPr lang="fr-CH" noProof="0" dirty="0"/>
              <a:t> </a:t>
            </a:r>
            <a:r>
              <a:rPr lang="fr-CH" noProof="0" dirty="0" err="1"/>
              <a:t>ed</a:t>
            </a:r>
            <a:r>
              <a:rPr lang="fr-CH" noProof="0" dirty="0"/>
              <a:t> </a:t>
            </a:r>
            <a:r>
              <a:rPr lang="fr-CH" noProof="0" dirty="0" err="1"/>
              <a:t>esperti</a:t>
            </a:r>
            <a:endParaRPr lang="fr-CH" noProof="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032250" algn="l"/>
              </a:tabLst>
            </a:pPr>
            <a:r>
              <a:rPr lang="it-CH" sz="2400" b="1" noProof="0" dirty="0"/>
              <a:t>Direttore d’esame</a:t>
            </a:r>
          </a:p>
          <a:p>
            <a:pPr marL="0" indent="0">
              <a:buNone/>
              <a:tabLst>
                <a:tab pos="4032250" algn="l"/>
              </a:tabLst>
            </a:pPr>
            <a:r>
              <a:rPr lang="it-CH" sz="2400" b="1" noProof="0" dirty="0"/>
              <a:t>    </a:t>
            </a:r>
            <a:r>
              <a:rPr lang="it-CH" sz="2400" noProof="0" dirty="0"/>
              <a:t>Daniel </a:t>
            </a:r>
            <a:r>
              <a:rPr lang="it-CH" sz="2400" noProof="0" dirty="0" err="1"/>
              <a:t>Birkenmaier</a:t>
            </a:r>
            <a:endParaRPr lang="it-CH" sz="2400" noProof="0" dirty="0"/>
          </a:p>
          <a:p>
            <a:pPr>
              <a:tabLst>
                <a:tab pos="4032250" algn="l"/>
              </a:tabLst>
            </a:pPr>
            <a:r>
              <a:rPr lang="it-CH" sz="2400" b="1" dirty="0"/>
              <a:t>Sostituto direttore d’esame </a:t>
            </a:r>
          </a:p>
          <a:p>
            <a:pPr marL="0" indent="0">
              <a:buNone/>
              <a:tabLst>
                <a:tab pos="4032250" algn="l"/>
              </a:tabLst>
            </a:pPr>
            <a:r>
              <a:rPr lang="it-CH" sz="2400" b="1" noProof="0" dirty="0"/>
              <a:t>    </a:t>
            </a:r>
            <a:r>
              <a:rPr lang="it-CH" sz="2400" noProof="0" dirty="0"/>
              <a:t>Markus </a:t>
            </a:r>
            <a:r>
              <a:rPr lang="it-CH" sz="2400" noProof="0" dirty="0" err="1"/>
              <a:t>Bieri</a:t>
            </a:r>
            <a:r>
              <a:rPr lang="it-CH" sz="2400" noProof="0" dirty="0"/>
              <a:t>, UFPP</a:t>
            </a:r>
          </a:p>
          <a:p>
            <a:pPr>
              <a:tabLst>
                <a:tab pos="4032250" algn="l"/>
              </a:tabLst>
            </a:pPr>
            <a:r>
              <a:rPr lang="it-CH" sz="2400" b="1" noProof="0" dirty="0"/>
              <a:t>Esperti d’esame</a:t>
            </a:r>
          </a:p>
          <a:p>
            <a:pPr marL="0" indent="0">
              <a:buNone/>
              <a:tabLst>
                <a:tab pos="4032250" algn="l"/>
              </a:tabLst>
            </a:pPr>
            <a:r>
              <a:rPr lang="it-CH" sz="2400" noProof="0" dirty="0"/>
              <a:t>    Esperti tecnici (d, f, i) dei differenti cantoni e </a:t>
            </a:r>
          </a:p>
          <a:p>
            <a:pPr marL="0" indent="0">
              <a:buNone/>
              <a:tabLst>
                <a:tab pos="4032250" algn="l"/>
              </a:tabLst>
            </a:pPr>
            <a:r>
              <a:rPr lang="it-CH" sz="2400" dirty="0"/>
              <a:t>    </a:t>
            </a:r>
            <a:r>
              <a:rPr lang="it-CH" sz="2400" noProof="0" dirty="0"/>
              <a:t>dell‘UFPP</a:t>
            </a:r>
            <a:br>
              <a:rPr lang="it-CH" sz="2400" noProof="0" dirty="0"/>
            </a:br>
            <a:r>
              <a:rPr lang="it-CH" sz="2400" noProof="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2974622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noProof="0" dirty="0"/>
              <a:t>Date del </a:t>
            </a:r>
            <a:r>
              <a:rPr lang="fr-CH" noProof="0" dirty="0" err="1"/>
              <a:t>lavoro</a:t>
            </a:r>
            <a:r>
              <a:rPr lang="fr-CH" noProof="0" dirty="0"/>
              <a:t> </a:t>
            </a:r>
            <a:r>
              <a:rPr lang="fr-CH" noProof="0" dirty="0" err="1"/>
              <a:t>scritto</a:t>
            </a:r>
            <a:endParaRPr lang="fr-CH" noProof="0" dirty="0"/>
          </a:p>
        </p:txBody>
      </p:sp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218364" y="1045727"/>
            <a:ext cx="8511299" cy="4716462"/>
          </a:xfrm>
        </p:spPr>
        <p:txBody>
          <a:bodyPr/>
          <a:lstStyle/>
          <a:p>
            <a:pPr>
              <a:tabLst>
                <a:tab pos="3676650" algn="l"/>
              </a:tabLst>
            </a:pPr>
            <a:r>
              <a:rPr lang="fr-CH" sz="2200" noProof="0" dirty="0"/>
              <a:t>Data d’</a:t>
            </a:r>
            <a:r>
              <a:rPr lang="fr-CH" sz="2200" noProof="0" dirty="0" err="1"/>
              <a:t>ordine</a:t>
            </a:r>
            <a:r>
              <a:rPr lang="fr-CH" sz="2200" noProof="0" dirty="0"/>
              <a:t>: 	</a:t>
            </a:r>
            <a:r>
              <a:rPr lang="de-CH" sz="2200" dirty="0"/>
              <a:t>5.6.2024</a:t>
            </a:r>
            <a:endParaRPr lang="de-DE" sz="2200" dirty="0"/>
          </a:p>
          <a:p>
            <a:pPr>
              <a:tabLst>
                <a:tab pos="3676650" algn="l"/>
              </a:tabLst>
            </a:pPr>
            <a:r>
              <a:rPr lang="fr-CH" sz="2200" noProof="0" dirty="0">
                <a:cs typeface="Arial"/>
              </a:rPr>
              <a:t>Info al </a:t>
            </a:r>
            <a:r>
              <a:rPr lang="fr-CH" sz="2200" noProof="0" dirty="0" err="1">
                <a:cs typeface="Arial"/>
              </a:rPr>
              <a:t>datore</a:t>
            </a:r>
            <a:r>
              <a:rPr lang="fr-CH" sz="2200" noProof="0" dirty="0">
                <a:cs typeface="Arial"/>
              </a:rPr>
              <a:t> di </a:t>
            </a:r>
            <a:r>
              <a:rPr lang="fr-CH" sz="2200" noProof="0" dirty="0" err="1">
                <a:cs typeface="Arial"/>
              </a:rPr>
              <a:t>lavoro</a:t>
            </a:r>
            <a:r>
              <a:rPr lang="fr-CH" sz="2200" noProof="0" dirty="0">
                <a:cs typeface="Arial"/>
              </a:rPr>
              <a:t>: 		</a:t>
            </a:r>
            <a:r>
              <a:rPr lang="de-CH" sz="2200" dirty="0"/>
              <a:t>5.6.2024</a:t>
            </a:r>
            <a:endParaRPr lang="de-DE" sz="2200" dirty="0"/>
          </a:p>
          <a:p>
            <a:pPr>
              <a:tabLst>
                <a:tab pos="3676650" algn="l"/>
              </a:tabLst>
            </a:pPr>
            <a:r>
              <a:rPr lang="fr-CH" sz="2200" noProof="0" dirty="0" err="1"/>
              <a:t>Elaborazione</a:t>
            </a:r>
            <a:r>
              <a:rPr lang="fr-CH" sz="2200" noProof="0" dirty="0"/>
              <a:t> </a:t>
            </a:r>
            <a:r>
              <a:rPr lang="fr-CH" sz="2200" noProof="0" dirty="0" err="1"/>
              <a:t>della</a:t>
            </a:r>
            <a:r>
              <a:rPr lang="fr-CH" sz="2200" noProof="0" dirty="0"/>
              <a:t> </a:t>
            </a:r>
            <a:r>
              <a:rPr lang="fr-CH" sz="2200" noProof="0" dirty="0" err="1"/>
              <a:t>descrizione</a:t>
            </a:r>
            <a:r>
              <a:rPr lang="fr-CH" sz="2200" noProof="0" dirty="0"/>
              <a:t> d’</a:t>
            </a:r>
            <a:r>
              <a:rPr lang="fr-CH" sz="2200" noProof="0" dirty="0" err="1"/>
              <a:t>esame</a:t>
            </a:r>
            <a:r>
              <a:rPr lang="fr-CH" sz="2200" noProof="0" dirty="0"/>
              <a:t> («</a:t>
            </a:r>
            <a:r>
              <a:rPr lang="fr-CH" sz="2200" noProof="0" dirty="0" err="1"/>
              <a:t>disposizioni</a:t>
            </a:r>
            <a:r>
              <a:rPr lang="fr-CH" sz="2200" noProof="0" dirty="0"/>
              <a:t>»)</a:t>
            </a:r>
            <a:r>
              <a:rPr lang="fr-CH" sz="2200" noProof="0" dirty="0">
                <a:cs typeface="Arial"/>
              </a:rPr>
              <a:t>: </a:t>
            </a:r>
            <a:br>
              <a:rPr lang="fr-CH" sz="2200" noProof="0" dirty="0">
                <a:cs typeface="Arial"/>
              </a:rPr>
            </a:br>
            <a:r>
              <a:rPr lang="fr-CH" sz="2200" noProof="0" dirty="0">
                <a:cs typeface="Arial"/>
              </a:rPr>
              <a:t>		a </a:t>
            </a:r>
            <a:r>
              <a:rPr lang="fr-CH" sz="2200" noProof="0" dirty="0" err="1">
                <a:cs typeface="Arial"/>
              </a:rPr>
              <a:t>partire</a:t>
            </a:r>
            <a:r>
              <a:rPr lang="fr-CH" sz="2200" noProof="0" dirty="0">
                <a:cs typeface="Arial"/>
              </a:rPr>
              <a:t> dal </a:t>
            </a:r>
            <a:r>
              <a:rPr lang="de-CH" sz="2200" dirty="0"/>
              <a:t>5.6.2024</a:t>
            </a:r>
            <a:endParaRPr lang="de-DE" sz="2200" dirty="0"/>
          </a:p>
          <a:p>
            <a:pPr>
              <a:tabLst>
                <a:tab pos="3676650" algn="l"/>
              </a:tabLst>
            </a:pPr>
            <a:r>
              <a:rPr lang="fr-CH" sz="2200" noProof="0" dirty="0" err="1"/>
              <a:t>Consegna</a:t>
            </a:r>
            <a:r>
              <a:rPr lang="fr-CH" sz="2200" noProof="0" dirty="0"/>
              <a:t> </a:t>
            </a:r>
            <a:r>
              <a:rPr lang="fr-CH" sz="2200" noProof="0" dirty="0" err="1"/>
              <a:t>della</a:t>
            </a:r>
            <a:r>
              <a:rPr lang="fr-CH" sz="2200" noProof="0" dirty="0"/>
              <a:t> </a:t>
            </a:r>
            <a:r>
              <a:rPr lang="fr-CH" sz="2200" noProof="0" dirty="0" err="1"/>
              <a:t>descrizione</a:t>
            </a:r>
            <a:r>
              <a:rPr lang="fr-CH" sz="2200" noProof="0" dirty="0"/>
              <a:t>: 		</a:t>
            </a:r>
            <a:r>
              <a:rPr lang="de-CH" sz="2200" dirty="0"/>
              <a:t> 8.7. </a:t>
            </a:r>
            <a:r>
              <a:rPr lang="de-CH" sz="2200" dirty="0">
                <a:cs typeface="Arial"/>
              </a:rPr>
              <a:t>- 22.11.2024 </a:t>
            </a:r>
          </a:p>
          <a:p>
            <a:pPr>
              <a:tabLst>
                <a:tab pos="3676650" algn="l"/>
              </a:tabLst>
            </a:pPr>
            <a:r>
              <a:rPr lang="fr-CH" sz="2200" dirty="0" err="1"/>
              <a:t>Accettazione</a:t>
            </a:r>
            <a:r>
              <a:rPr lang="fr-CH" sz="2200" dirty="0"/>
              <a:t> </a:t>
            </a:r>
            <a:r>
              <a:rPr lang="fr-CH" sz="2200" dirty="0" err="1"/>
              <a:t>della</a:t>
            </a:r>
            <a:r>
              <a:rPr lang="fr-CH" sz="2200" dirty="0"/>
              <a:t> </a:t>
            </a:r>
            <a:r>
              <a:rPr lang="fr-CH" sz="2200" dirty="0" err="1"/>
              <a:t>descrizione</a:t>
            </a:r>
            <a:r>
              <a:rPr lang="fr-CH" sz="2200" dirty="0"/>
              <a:t>: max. 4 </a:t>
            </a:r>
            <a:r>
              <a:rPr lang="fr-CH" sz="2200" dirty="0" err="1"/>
              <a:t>settimane</a:t>
            </a:r>
            <a:r>
              <a:rPr lang="fr-CH" sz="2200" dirty="0"/>
              <a:t> </a:t>
            </a:r>
            <a:r>
              <a:rPr lang="fr-CH" sz="2200" dirty="0" err="1"/>
              <a:t>dopo</a:t>
            </a:r>
            <a:r>
              <a:rPr lang="fr-CH" sz="2200" dirty="0"/>
              <a:t> la </a:t>
            </a:r>
            <a:r>
              <a:rPr lang="fr-CH" sz="2200" dirty="0" err="1"/>
              <a:t>consegna</a:t>
            </a:r>
            <a:endParaRPr lang="fr-CH" sz="2200" dirty="0"/>
          </a:p>
          <a:p>
            <a:pPr>
              <a:tabLst>
                <a:tab pos="3676650" algn="l"/>
              </a:tabLst>
            </a:pPr>
            <a:r>
              <a:rPr lang="fr-CH" sz="2200" dirty="0" err="1"/>
              <a:t>Consegna</a:t>
            </a:r>
            <a:r>
              <a:rPr lang="fr-CH" sz="2200" dirty="0"/>
              <a:t> del </a:t>
            </a:r>
            <a:r>
              <a:rPr lang="fr-CH" sz="2200" dirty="0" err="1"/>
              <a:t>lavoro</a:t>
            </a:r>
            <a:r>
              <a:rPr lang="fr-CH" sz="2200" dirty="0"/>
              <a:t> </a:t>
            </a:r>
            <a:r>
              <a:rPr lang="fr-CH" sz="2200" dirty="0" err="1"/>
              <a:t>scritto</a:t>
            </a:r>
            <a:r>
              <a:rPr lang="fr-CH" sz="2200" dirty="0"/>
              <a:t>: 		</a:t>
            </a:r>
            <a:r>
              <a:rPr lang="de-CH" sz="2200" dirty="0"/>
              <a:t> 25.4.2025, 13:00h</a:t>
            </a:r>
          </a:p>
          <a:p>
            <a:pPr>
              <a:tabLst>
                <a:tab pos="3676650" algn="l"/>
              </a:tabLst>
            </a:pPr>
            <a:r>
              <a:rPr lang="it-CH" sz="2200" dirty="0"/>
              <a:t>Presentazione del lavoro scritto e colloquio</a:t>
            </a:r>
            <a:r>
              <a:rPr lang="fr-CH" sz="2200" dirty="0"/>
              <a:t>:                        		EP </a:t>
            </a:r>
            <a:r>
              <a:rPr lang="de-CH" sz="2200" dirty="0"/>
              <a:t>30.6.-4.7.2025</a:t>
            </a:r>
            <a:endParaRPr lang="fr-CH" sz="2200" dirty="0"/>
          </a:p>
          <a:p>
            <a:pPr marL="0" indent="0">
              <a:buNone/>
              <a:tabLst>
                <a:tab pos="3676650" algn="l"/>
              </a:tabLst>
            </a:pPr>
            <a:r>
              <a:rPr lang="fr-CH" sz="2200" dirty="0" err="1"/>
              <a:t>Trovate</a:t>
            </a:r>
            <a:r>
              <a:rPr lang="fr-CH" sz="2200" dirty="0"/>
              <a:t> tutti i </a:t>
            </a:r>
            <a:r>
              <a:rPr lang="fr-CH" sz="2200" dirty="0" err="1"/>
              <a:t>termini</a:t>
            </a:r>
            <a:r>
              <a:rPr lang="fr-CH" sz="2200" dirty="0"/>
              <a:t> </a:t>
            </a:r>
            <a:r>
              <a:rPr lang="fr-CH" sz="2200" dirty="0" err="1"/>
              <a:t>dell’esame</a:t>
            </a:r>
            <a:r>
              <a:rPr lang="fr-CH" sz="2200" dirty="0"/>
              <a:t> </a:t>
            </a:r>
            <a:r>
              <a:rPr lang="fr-CH" sz="2200" dirty="0" err="1"/>
              <a:t>professionale</a:t>
            </a:r>
            <a:r>
              <a:rPr lang="fr-CH" sz="2200" dirty="0"/>
              <a:t> 2025 </a:t>
            </a:r>
            <a:r>
              <a:rPr lang="fr-CH" sz="2200" noProof="0" dirty="0" err="1">
                <a:ea typeface="+mn-lt"/>
                <a:cs typeface="Arial"/>
              </a:rPr>
              <a:t>nell’appendice</a:t>
            </a:r>
            <a:r>
              <a:rPr lang="fr-CH" sz="2200" noProof="0" dirty="0">
                <a:ea typeface="+mn-lt"/>
                <a:cs typeface="Arial"/>
              </a:rPr>
              <a:t> 5 delle </a:t>
            </a:r>
            <a:r>
              <a:rPr lang="fr-CH" sz="2200" noProof="0" dirty="0" err="1">
                <a:ea typeface="+mn-lt"/>
                <a:cs typeface="Arial"/>
              </a:rPr>
              <a:t>direttive</a:t>
            </a:r>
            <a:r>
              <a:rPr lang="fr-CH" sz="2200" noProof="0" dirty="0">
                <a:ea typeface="+mn-lt"/>
                <a:cs typeface="Arial"/>
              </a:rPr>
              <a:t>.</a:t>
            </a:r>
            <a:endParaRPr lang="fr-CH" sz="2200" noProof="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451766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CH"/>
              <a:t>Informazioni concernenti gli esami professionali</a:t>
            </a:r>
            <a:endParaRPr lang="fr-CH" noProof="0" dirty="0"/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125" y="1590084"/>
            <a:ext cx="7475538" cy="4020822"/>
          </a:xfrm>
        </p:spPr>
      </p:pic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5580111" y="6308725"/>
            <a:ext cx="3238451" cy="215900"/>
          </a:xfrm>
        </p:spPr>
        <p:txBody>
          <a:bodyPr/>
          <a:lstStyle/>
          <a:p>
            <a:r>
              <a:rPr lang="fr-CH" dirty="0"/>
              <a:t>Daniel </a:t>
            </a:r>
            <a:r>
              <a:rPr lang="fr-CH" dirty="0" err="1"/>
              <a:t>Birkenmaier</a:t>
            </a:r>
            <a:r>
              <a:rPr lang="fr-CH" dirty="0"/>
              <a:t>, directeur des examens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80111" y="6165850"/>
            <a:ext cx="3238451" cy="215900"/>
          </a:xfrm>
        </p:spPr>
        <p:txBody>
          <a:bodyPr/>
          <a:lstStyle/>
          <a:p>
            <a:r>
              <a:rPr lang="de-DE" dirty="0"/>
              <a:t>Mission de </a:t>
            </a:r>
            <a:r>
              <a:rPr lang="de-DE" dirty="0" err="1"/>
              <a:t>travail</a:t>
            </a:r>
            <a:r>
              <a:rPr lang="de-DE" dirty="0"/>
              <a:t> </a:t>
            </a:r>
            <a:r>
              <a:rPr lang="de-DE" dirty="0" err="1"/>
              <a:t>écrit</a:t>
            </a:r>
            <a:endParaRPr lang="fr-CH" sz="600" dirty="0"/>
          </a:p>
        </p:txBody>
      </p:sp>
    </p:spTree>
    <p:extLst>
      <p:ext uri="{BB962C8B-B14F-4D97-AF65-F5344CB8AC3E}">
        <p14:creationId xmlns:p14="http://schemas.microsoft.com/office/powerpoint/2010/main" val="2156745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68413" y="214086"/>
            <a:ext cx="7461250" cy="989013"/>
          </a:xfrm>
        </p:spPr>
        <p:txBody>
          <a:bodyPr/>
          <a:lstStyle/>
          <a:p>
            <a:pPr>
              <a:spcAft>
                <a:spcPct val="50000"/>
              </a:spcAft>
            </a:pPr>
            <a:r>
              <a:rPr lang="it-CH" dirty="0"/>
              <a:t>Informazioni concernenti gli esami professionali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22638" y="1405137"/>
            <a:ext cx="7838775" cy="4554764"/>
          </a:xfrm>
        </p:spPr>
        <p:txBody>
          <a:bodyPr/>
          <a:lstStyle/>
          <a:p>
            <a:r>
              <a:rPr lang="fr-CH" u="sng" noProof="0" dirty="0" err="1">
                <a:sym typeface="Wingdings" panose="05000000000000000000" pitchFamily="2" charset="2"/>
              </a:rPr>
              <a:t>Regolamenti</a:t>
            </a:r>
            <a:r>
              <a:rPr lang="fr-CH" u="sng" noProof="0" dirty="0">
                <a:sym typeface="Wingdings" panose="05000000000000000000" pitchFamily="2" charset="2"/>
              </a:rPr>
              <a:t> d’</a:t>
            </a:r>
            <a:r>
              <a:rPr lang="fr-CH" u="sng" noProof="0" dirty="0" err="1">
                <a:sym typeface="Wingdings" panose="05000000000000000000" pitchFamily="2" charset="2"/>
              </a:rPr>
              <a:t>esame</a:t>
            </a:r>
            <a:r>
              <a:rPr lang="fr-CH" noProof="0" dirty="0">
                <a:sym typeface="Wingdings" panose="05000000000000000000" pitchFamily="2" charset="2"/>
              </a:rPr>
              <a:t> da </a:t>
            </a:r>
            <a:r>
              <a:rPr lang="fr-CH" noProof="0" dirty="0" err="1">
                <a:sym typeface="Wingdings" panose="05000000000000000000" pitchFamily="2" charset="2"/>
              </a:rPr>
              <a:t>seguire</a:t>
            </a:r>
            <a:endParaRPr lang="fr-CH" noProof="0" dirty="0">
              <a:sym typeface="Wingdings" panose="05000000000000000000" pitchFamily="2" charset="2"/>
            </a:endParaRPr>
          </a:p>
          <a:p>
            <a:r>
              <a:rPr lang="fr-CH" u="sng" noProof="0" dirty="0" err="1"/>
              <a:t>Direttive</a:t>
            </a:r>
            <a:r>
              <a:rPr lang="fr-CH" u="sng" noProof="0" dirty="0"/>
              <a:t> </a:t>
            </a:r>
            <a:r>
              <a:rPr lang="fr-CH" u="sng" noProof="0" dirty="0" err="1"/>
              <a:t>concernenti</a:t>
            </a:r>
            <a:r>
              <a:rPr lang="fr-CH" u="sng" noProof="0" dirty="0"/>
              <a:t> i </a:t>
            </a:r>
            <a:r>
              <a:rPr lang="fr-CH" u="sng" noProof="0" dirty="0" err="1"/>
              <a:t>regolamenti</a:t>
            </a:r>
            <a:r>
              <a:rPr lang="fr-CH" u="sng" noProof="0" dirty="0"/>
              <a:t> </a:t>
            </a:r>
            <a:r>
              <a:rPr lang="fr-CH" noProof="0" dirty="0">
                <a:sym typeface="Wingdings" panose="05000000000000000000" pitchFamily="2" charset="2"/>
              </a:rPr>
              <a:t> da </a:t>
            </a:r>
            <a:r>
              <a:rPr lang="fr-CH" noProof="0" dirty="0" err="1">
                <a:sym typeface="Wingdings" panose="05000000000000000000" pitchFamily="2" charset="2"/>
              </a:rPr>
              <a:t>seguire</a:t>
            </a:r>
            <a:endParaRPr lang="fr-CH" noProof="0" dirty="0">
              <a:sym typeface="Wingdings" panose="05000000000000000000" pitchFamily="2" charset="2"/>
            </a:endParaRPr>
          </a:p>
          <a:p>
            <a:r>
              <a:rPr lang="fr-CH" b="1" dirty="0">
                <a:solidFill>
                  <a:srgbClr val="0000FF"/>
                </a:solidFill>
                <a:sym typeface="Wingdings" panose="05000000000000000000" pitchFamily="2" charset="2"/>
              </a:rPr>
              <a:t>I</a:t>
            </a:r>
            <a:r>
              <a:rPr lang="fr-CH" b="1" noProof="0" dirty="0">
                <a:solidFill>
                  <a:srgbClr val="0000FF"/>
                </a:solidFill>
                <a:sym typeface="Wingdings" panose="05000000000000000000" pitchFamily="2" charset="2"/>
              </a:rPr>
              <a:t> </a:t>
            </a:r>
            <a:r>
              <a:rPr lang="fr-CH" b="1" noProof="0" dirty="0" err="1">
                <a:solidFill>
                  <a:srgbClr val="0000FF"/>
                </a:solidFill>
                <a:sym typeface="Wingdings" panose="05000000000000000000" pitchFamily="2" charset="2"/>
              </a:rPr>
              <a:t>documenti</a:t>
            </a:r>
            <a:r>
              <a:rPr lang="fr-CH" b="1" noProof="0" dirty="0">
                <a:solidFill>
                  <a:srgbClr val="0000FF"/>
                </a:solidFill>
                <a:sym typeface="Wingdings" panose="05000000000000000000" pitchFamily="2" charset="2"/>
              </a:rPr>
              <a:t> </a:t>
            </a:r>
            <a:r>
              <a:rPr lang="fr-CH" b="1" noProof="0" dirty="0" err="1">
                <a:solidFill>
                  <a:srgbClr val="0000FF"/>
                </a:solidFill>
                <a:sym typeface="Wingdings" panose="05000000000000000000" pitchFamily="2" charset="2"/>
              </a:rPr>
              <a:t>relativi</a:t>
            </a:r>
            <a:r>
              <a:rPr lang="fr-CH" b="1" noProof="0" dirty="0">
                <a:solidFill>
                  <a:srgbClr val="0000FF"/>
                </a:solidFill>
                <a:sym typeface="Wingdings" panose="05000000000000000000" pitchFamily="2" charset="2"/>
              </a:rPr>
              <a:t> </a:t>
            </a:r>
            <a:r>
              <a:rPr lang="fr-CH" b="1" noProof="0" dirty="0" err="1">
                <a:solidFill>
                  <a:srgbClr val="0000FF"/>
                </a:solidFill>
                <a:sym typeface="Wingdings" panose="05000000000000000000" pitchFamily="2" charset="2"/>
              </a:rPr>
              <a:t>all’esame</a:t>
            </a:r>
            <a:r>
              <a:rPr lang="fr-CH" b="1" noProof="0" dirty="0">
                <a:solidFill>
                  <a:srgbClr val="0000FF"/>
                </a:solidFill>
                <a:sym typeface="Wingdings" panose="05000000000000000000" pitchFamily="2" charset="2"/>
              </a:rPr>
              <a:t> </a:t>
            </a:r>
            <a:r>
              <a:rPr lang="fr-CH" b="1" noProof="0" dirty="0" err="1">
                <a:solidFill>
                  <a:srgbClr val="0000FF"/>
                </a:solidFill>
                <a:sym typeface="Wingdings" panose="05000000000000000000" pitchFamily="2" charset="2"/>
              </a:rPr>
              <a:t>devono</a:t>
            </a:r>
            <a:r>
              <a:rPr lang="fr-CH" b="1" noProof="0" dirty="0">
                <a:solidFill>
                  <a:srgbClr val="0000FF"/>
                </a:solidFill>
                <a:sym typeface="Wingdings" panose="05000000000000000000" pitchFamily="2" charset="2"/>
              </a:rPr>
              <a:t> </a:t>
            </a:r>
            <a:r>
              <a:rPr lang="fr-CH" b="1" noProof="0" dirty="0" err="1">
                <a:solidFill>
                  <a:srgbClr val="0000FF"/>
                </a:solidFill>
                <a:sym typeface="Wingdings" panose="05000000000000000000" pitchFamily="2" charset="2"/>
              </a:rPr>
              <a:t>essere</a:t>
            </a:r>
            <a:r>
              <a:rPr lang="fr-CH" b="1" noProof="0" dirty="0">
                <a:solidFill>
                  <a:srgbClr val="0000FF"/>
                </a:solidFill>
                <a:sym typeface="Wingdings" panose="05000000000000000000" pitchFamily="2" charset="2"/>
              </a:rPr>
              <a:t> </a:t>
            </a:r>
            <a:r>
              <a:rPr lang="fr-CH" b="1" noProof="0" dirty="0" err="1">
                <a:solidFill>
                  <a:srgbClr val="0000FF"/>
                </a:solidFill>
                <a:sym typeface="Wingdings" panose="05000000000000000000" pitchFamily="2" charset="2"/>
              </a:rPr>
              <a:t>considerati</a:t>
            </a:r>
            <a:r>
              <a:rPr lang="fr-CH" b="1" dirty="0">
                <a:solidFill>
                  <a:srgbClr val="0000FF"/>
                </a:solidFill>
                <a:sym typeface="Wingdings" panose="05000000000000000000" pitchFamily="2" charset="2"/>
              </a:rPr>
              <a:t> </a:t>
            </a:r>
            <a:r>
              <a:rPr lang="fr-CH" b="1" noProof="0" dirty="0" err="1">
                <a:solidFill>
                  <a:srgbClr val="0000FF"/>
                </a:solidFill>
                <a:sym typeface="Wingdings" panose="05000000000000000000" pitchFamily="2" charset="2"/>
              </a:rPr>
              <a:t>vincolanti</a:t>
            </a:r>
            <a:r>
              <a:rPr lang="fr-CH" b="1" noProof="0" dirty="0">
                <a:solidFill>
                  <a:srgbClr val="0000FF"/>
                </a:solidFill>
                <a:sym typeface="Wingdings" panose="05000000000000000000" pitchFamily="2" charset="2"/>
              </a:rPr>
              <a:t>!</a:t>
            </a:r>
          </a:p>
          <a:p>
            <a:pPr marL="0" indent="0">
              <a:buNone/>
            </a:pPr>
            <a:endParaRPr lang="fr-CH" b="1" noProof="0" dirty="0">
              <a:solidFill>
                <a:srgbClr val="0000FF"/>
              </a:solidFill>
              <a:sym typeface="Wingdings" panose="05000000000000000000" pitchFamily="2" charset="2"/>
            </a:endParaRPr>
          </a:p>
          <a:p>
            <a:r>
              <a:rPr lang="fr-CH" noProof="0" dirty="0">
                <a:sym typeface="Wingdings" panose="05000000000000000000" pitchFamily="2" charset="2"/>
              </a:rPr>
              <a:t>Le candidate e i </a:t>
            </a:r>
            <a:r>
              <a:rPr lang="fr-CH" noProof="0" dirty="0" err="1">
                <a:sym typeface="Wingdings" panose="05000000000000000000" pitchFamily="2" charset="2"/>
              </a:rPr>
              <a:t>candidati</a:t>
            </a:r>
            <a:r>
              <a:rPr lang="fr-CH" noProof="0" dirty="0">
                <a:sym typeface="Wingdings" panose="05000000000000000000" pitchFamily="2" charset="2"/>
              </a:rPr>
              <a:t> </a:t>
            </a:r>
            <a:r>
              <a:rPr lang="fr-CH" noProof="0" dirty="0" err="1">
                <a:sym typeface="Wingdings" panose="05000000000000000000" pitchFamily="2" charset="2"/>
              </a:rPr>
              <a:t>della</a:t>
            </a:r>
            <a:r>
              <a:rPr lang="fr-CH" noProof="0" dirty="0">
                <a:sym typeface="Wingdings" panose="05000000000000000000" pitchFamily="2" charset="2"/>
              </a:rPr>
              <a:t> </a:t>
            </a:r>
            <a:r>
              <a:rPr lang="fr-CH" noProof="0" dirty="0" err="1">
                <a:sym typeface="Wingdings" panose="05000000000000000000" pitchFamily="2" charset="2"/>
              </a:rPr>
              <a:t>scuola</a:t>
            </a:r>
            <a:r>
              <a:rPr lang="fr-CH" noProof="0" dirty="0">
                <a:sym typeface="Wingdings" panose="05000000000000000000" pitchFamily="2" charset="2"/>
              </a:rPr>
              <a:t> </a:t>
            </a:r>
            <a:r>
              <a:rPr lang="fr-CH" noProof="0" dirty="0" err="1">
                <a:sym typeface="Wingdings" panose="05000000000000000000" pitchFamily="2" charset="2"/>
              </a:rPr>
              <a:t>istruttori</a:t>
            </a:r>
            <a:r>
              <a:rPr lang="fr-CH" noProof="0" dirty="0">
                <a:sym typeface="Wingdings" panose="05000000000000000000" pitchFamily="2" charset="2"/>
              </a:rPr>
              <a:t> </a:t>
            </a:r>
            <a:r>
              <a:rPr lang="fr-CH" noProof="0" dirty="0" err="1">
                <a:sym typeface="Wingdings" panose="05000000000000000000" pitchFamily="2" charset="2"/>
              </a:rPr>
              <a:t>devono</a:t>
            </a:r>
            <a:r>
              <a:rPr lang="fr-CH" noProof="0" dirty="0">
                <a:sym typeface="Wingdings" panose="05000000000000000000" pitchFamily="2" charset="2"/>
              </a:rPr>
              <a:t> </a:t>
            </a:r>
            <a:r>
              <a:rPr lang="fr-CH" noProof="0" dirty="0" err="1">
                <a:sym typeface="Wingdings" panose="05000000000000000000" pitchFamily="2" charset="2"/>
              </a:rPr>
              <a:t>iscriversi</a:t>
            </a:r>
            <a:r>
              <a:rPr lang="fr-CH" noProof="0" dirty="0">
                <a:sym typeface="Wingdings" panose="05000000000000000000" pitchFamily="2" charset="2"/>
              </a:rPr>
              <a:t> </a:t>
            </a:r>
            <a:r>
              <a:rPr lang="fr-CH" noProof="0" dirty="0" err="1">
                <a:sym typeface="Wingdings" panose="05000000000000000000" pitchFamily="2" charset="2"/>
              </a:rPr>
              <a:t>all’esame</a:t>
            </a:r>
            <a:r>
              <a:rPr lang="fr-CH" noProof="0" dirty="0">
                <a:sym typeface="Wingdings" panose="05000000000000000000" pitchFamily="2" charset="2"/>
              </a:rPr>
              <a:t> </a:t>
            </a:r>
            <a:br>
              <a:rPr lang="fr-CH" noProof="0" dirty="0">
                <a:sym typeface="Wingdings" panose="05000000000000000000" pitchFamily="2" charset="2"/>
              </a:rPr>
            </a:br>
            <a:r>
              <a:rPr lang="fr-CH" noProof="0" dirty="0">
                <a:sym typeface="Wingdings" panose="05000000000000000000" pitchFamily="2" charset="2"/>
              </a:rPr>
              <a:t> al più </a:t>
            </a:r>
            <a:r>
              <a:rPr lang="fr-CH" noProof="0" dirty="0" err="1">
                <a:sym typeface="Wingdings" panose="05000000000000000000" pitchFamily="2" charset="2"/>
              </a:rPr>
              <a:t>tardi</a:t>
            </a:r>
            <a:r>
              <a:rPr lang="fr-CH" noProof="0" dirty="0">
                <a:sym typeface="Wingdings" panose="05000000000000000000" pitchFamily="2" charset="2"/>
              </a:rPr>
              <a:t> 4 </a:t>
            </a:r>
            <a:r>
              <a:rPr lang="fr-CH" noProof="0" dirty="0" err="1">
                <a:sym typeface="Wingdings" panose="05000000000000000000" pitchFamily="2" charset="2"/>
              </a:rPr>
              <a:t>mesi</a:t>
            </a:r>
            <a:r>
              <a:rPr lang="fr-CH" noProof="0" dirty="0">
                <a:sym typeface="Wingdings" panose="05000000000000000000" pitchFamily="2" charset="2"/>
              </a:rPr>
              <a:t> prima </a:t>
            </a:r>
            <a:r>
              <a:rPr lang="fr-CH" noProof="0" dirty="0" err="1">
                <a:sym typeface="Wingdings" panose="05000000000000000000" pitchFamily="2" charset="2"/>
              </a:rPr>
              <a:t>dell’inizio</a:t>
            </a:r>
            <a:r>
              <a:rPr lang="fr-CH" noProof="0" dirty="0">
                <a:sym typeface="Wingdings" panose="05000000000000000000" pitchFamily="2" charset="2"/>
              </a:rPr>
              <a:t> delle </a:t>
            </a:r>
            <a:r>
              <a:rPr lang="fr-CH" noProof="0" dirty="0" err="1">
                <a:sym typeface="Wingdings" panose="05000000000000000000" pitchFamily="2" charset="2"/>
              </a:rPr>
              <a:t>prove</a:t>
            </a:r>
            <a:br>
              <a:rPr lang="fr-CH" noProof="0" dirty="0">
                <a:sym typeface="Wingdings" panose="05000000000000000000" pitchFamily="2" charset="2"/>
              </a:rPr>
            </a:br>
            <a:r>
              <a:rPr lang="fr-CH" noProof="0" dirty="0">
                <a:sym typeface="Wingdings" panose="05000000000000000000" pitchFamily="2" charset="2"/>
              </a:rPr>
              <a:t> le </a:t>
            </a:r>
            <a:r>
              <a:rPr lang="fr-CH" noProof="0" dirty="0" err="1">
                <a:sym typeface="Wingdings" panose="05000000000000000000" pitchFamily="2" charset="2"/>
              </a:rPr>
              <a:t>condizioni</a:t>
            </a:r>
            <a:r>
              <a:rPr lang="fr-CH" noProof="0" dirty="0">
                <a:sym typeface="Wingdings" panose="05000000000000000000" pitchFamily="2" charset="2"/>
              </a:rPr>
              <a:t> di </a:t>
            </a:r>
            <a:r>
              <a:rPr lang="fr-CH" noProof="0" dirty="0" err="1">
                <a:sym typeface="Wingdings" panose="05000000000000000000" pitchFamily="2" charset="2"/>
              </a:rPr>
              <a:t>ammissione</a:t>
            </a:r>
            <a:r>
              <a:rPr lang="fr-CH" noProof="0" dirty="0">
                <a:sym typeface="Wingdings" panose="05000000000000000000" pitchFamily="2" charset="2"/>
              </a:rPr>
              <a:t> devon </a:t>
            </a:r>
            <a:r>
              <a:rPr lang="fr-CH" noProof="0" dirty="0" err="1">
                <a:sym typeface="Wingdings" panose="05000000000000000000" pitchFamily="2" charset="2"/>
              </a:rPr>
              <a:t>essere</a:t>
            </a:r>
            <a:r>
              <a:rPr lang="fr-CH" noProof="0" dirty="0">
                <a:sym typeface="Wingdings" panose="05000000000000000000" pitchFamily="2" charset="2"/>
              </a:rPr>
              <a:t> </a:t>
            </a:r>
            <a:r>
              <a:rPr lang="fr-CH" noProof="0" dirty="0" err="1">
                <a:sym typeface="Wingdings" panose="05000000000000000000" pitchFamily="2" charset="2"/>
              </a:rPr>
              <a:t>soddisfatte</a:t>
            </a:r>
            <a:endParaRPr lang="fr-CH" noProof="0" dirty="0">
              <a:sym typeface="Wingdings" panose="05000000000000000000" pitchFamily="2" charset="2"/>
            </a:endParaRPr>
          </a:p>
          <a:p>
            <a:endParaRPr lang="fr-CH" noProof="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276921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6204416"/>
              </p:ext>
            </p:extLst>
          </p:nvPr>
        </p:nvGraphicFramePr>
        <p:xfrm>
          <a:off x="919822" y="1657879"/>
          <a:ext cx="7809841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7878">
                  <a:extLst>
                    <a:ext uri="{9D8B030D-6E8A-4147-A177-3AD203B41FA5}">
                      <a16:colId xmlns:a16="http://schemas.microsoft.com/office/drawing/2014/main" val="1355340318"/>
                    </a:ext>
                  </a:extLst>
                </a:gridCol>
                <a:gridCol w="2939640">
                  <a:extLst>
                    <a:ext uri="{9D8B030D-6E8A-4147-A177-3AD203B41FA5}">
                      <a16:colId xmlns:a16="http://schemas.microsoft.com/office/drawing/2014/main" val="2702130499"/>
                    </a:ext>
                  </a:extLst>
                </a:gridCol>
                <a:gridCol w="1387441">
                  <a:extLst>
                    <a:ext uri="{9D8B030D-6E8A-4147-A177-3AD203B41FA5}">
                      <a16:colId xmlns:a16="http://schemas.microsoft.com/office/drawing/2014/main" val="1148717874"/>
                    </a:ext>
                  </a:extLst>
                </a:gridCol>
                <a:gridCol w="1032873">
                  <a:extLst>
                    <a:ext uri="{9D8B030D-6E8A-4147-A177-3AD203B41FA5}">
                      <a16:colId xmlns:a16="http://schemas.microsoft.com/office/drawing/2014/main" val="2104743936"/>
                    </a:ext>
                  </a:extLst>
                </a:gridCol>
                <a:gridCol w="1742009">
                  <a:extLst>
                    <a:ext uri="{9D8B030D-6E8A-4147-A177-3AD203B41FA5}">
                      <a16:colId xmlns:a16="http://schemas.microsoft.com/office/drawing/2014/main" val="107825061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de-CH" baseline="0" dirty="0"/>
                        <a:t>Voce </a:t>
                      </a:r>
                      <a:r>
                        <a:rPr lang="de-CH" baseline="0" dirty="0" err="1"/>
                        <a:t>d’esame</a:t>
                      </a:r>
                      <a:endParaRPr lang="de-CH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Tipo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err="1"/>
                        <a:t>Durata</a:t>
                      </a:r>
                      <a:r>
                        <a:rPr lang="de-CH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err="1"/>
                        <a:t>Ponderazione</a:t>
                      </a:r>
                      <a:r>
                        <a:rPr lang="de-CH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6187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dirty="0"/>
                        <a:t>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err="1"/>
                        <a:t>Lavoro</a:t>
                      </a:r>
                      <a:r>
                        <a:rPr lang="de-CH" baseline="0" dirty="0"/>
                        <a:t> </a:t>
                      </a:r>
                      <a:r>
                        <a:rPr lang="de-CH" baseline="0" dirty="0" err="1"/>
                        <a:t>scritto</a:t>
                      </a: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err="1"/>
                        <a:t>scritto</a:t>
                      </a: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CH" dirty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CH" dirty="0"/>
                        <a:t>75%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70275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dirty="0"/>
                        <a:t>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err="1"/>
                        <a:t>Presentazione</a:t>
                      </a:r>
                      <a:r>
                        <a:rPr lang="de-CH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Orale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CH" dirty="0"/>
                        <a:t>25 min.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7607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dirty="0"/>
                        <a:t>1.3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err="1"/>
                        <a:t>Colloquio</a:t>
                      </a:r>
                      <a:r>
                        <a:rPr lang="de-CH" baseline="0" dirty="0"/>
                        <a:t> </a:t>
                      </a: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Orale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CH" dirty="0"/>
                        <a:t>25 min.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417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err="1"/>
                        <a:t>Analisi</a:t>
                      </a:r>
                      <a:r>
                        <a:rPr lang="de-CH" baseline="0" dirty="0"/>
                        <a:t> di </a:t>
                      </a:r>
                      <a:r>
                        <a:rPr lang="de-CH" baseline="0" dirty="0" err="1"/>
                        <a:t>un</a:t>
                      </a:r>
                      <a:r>
                        <a:rPr lang="de-CH" baseline="0" dirty="0"/>
                        <a:t> </a:t>
                      </a:r>
                      <a:r>
                        <a:rPr lang="de-CH" baseline="0" dirty="0" err="1"/>
                        <a:t>caso</a:t>
                      </a: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Orale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CH" dirty="0"/>
                        <a:t>75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CH" dirty="0"/>
                        <a:t>25 %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965551"/>
                  </a:ext>
                </a:extLst>
              </a:tr>
            </a:tbl>
          </a:graphicData>
        </a:graphic>
      </p:graphicFrame>
      <p:sp>
        <p:nvSpPr>
          <p:cNvPr id="7" name="Textfeld 6"/>
          <p:cNvSpPr txBox="1"/>
          <p:nvPr/>
        </p:nvSpPr>
        <p:spPr>
          <a:xfrm>
            <a:off x="1592687" y="4236099"/>
            <a:ext cx="7032023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CH" sz="2600" dirty="0" err="1"/>
              <a:t>Esaminiamo</a:t>
            </a:r>
            <a:r>
              <a:rPr lang="fr-CH" sz="2600" dirty="0"/>
              <a:t> le </a:t>
            </a:r>
            <a:r>
              <a:rPr lang="fr-CH" sz="2600" dirty="0" err="1"/>
              <a:t>conoscenze</a:t>
            </a:r>
            <a:r>
              <a:rPr lang="fr-CH" sz="2600" dirty="0"/>
              <a:t> </a:t>
            </a:r>
            <a:r>
              <a:rPr lang="fr-CH" sz="2600" dirty="0" err="1"/>
              <a:t>pratiche</a:t>
            </a:r>
            <a:r>
              <a:rPr lang="fr-CH" sz="2600" dirty="0"/>
              <a:t> e non </a:t>
            </a:r>
            <a:r>
              <a:rPr lang="fr-CH" sz="2600" dirty="0" err="1"/>
              <a:t>teoriche</a:t>
            </a:r>
            <a:r>
              <a:rPr lang="fr-CH" sz="2600" dirty="0"/>
              <a:t>.</a:t>
            </a:r>
          </a:p>
          <a:p>
            <a:pPr marL="457200" indent="-457200" algn="r">
              <a:buFontTx/>
              <a:buChar char="-"/>
            </a:pPr>
            <a:endParaRPr lang="fr-CH" sz="2600" dirty="0"/>
          </a:p>
          <a:p>
            <a:r>
              <a:rPr lang="de-CH" sz="2600" dirty="0" err="1"/>
              <a:t>Esame</a:t>
            </a:r>
            <a:r>
              <a:rPr lang="de-CH" sz="2600" dirty="0"/>
              <a:t> = </a:t>
            </a:r>
            <a:r>
              <a:rPr lang="fr-FR" sz="2600" dirty="0" err="1"/>
              <a:t>prova</a:t>
            </a:r>
            <a:r>
              <a:rPr lang="fr-FR" sz="2600" dirty="0"/>
              <a:t> di </a:t>
            </a:r>
            <a:r>
              <a:rPr lang="fr-FR" sz="2600" dirty="0" err="1"/>
              <a:t>ciò</a:t>
            </a:r>
            <a:r>
              <a:rPr lang="fr-FR" sz="2600" dirty="0"/>
              <a:t> </a:t>
            </a:r>
            <a:r>
              <a:rPr lang="fr-FR" sz="2600" dirty="0" err="1"/>
              <a:t>che</a:t>
            </a:r>
            <a:r>
              <a:rPr lang="fr-FR" sz="2600" dirty="0"/>
              <a:t> </a:t>
            </a:r>
            <a:r>
              <a:rPr lang="fr-FR" sz="2600" dirty="0" err="1"/>
              <a:t>posso</a:t>
            </a:r>
            <a:r>
              <a:rPr lang="fr-FR" sz="2600" dirty="0"/>
              <a:t> </a:t>
            </a:r>
            <a:r>
              <a:rPr lang="fr-FR" sz="2600" dirty="0" err="1"/>
              <a:t>fare</a:t>
            </a:r>
            <a:endParaRPr lang="de-CH" sz="2600" dirty="0"/>
          </a:p>
        </p:txBody>
      </p:sp>
      <p:sp>
        <p:nvSpPr>
          <p:cNvPr id="8" name="Ellipse 7"/>
          <p:cNvSpPr/>
          <p:nvPr/>
        </p:nvSpPr>
        <p:spPr bwMode="auto">
          <a:xfrm>
            <a:off x="573206" y="1982725"/>
            <a:ext cx="8245356" cy="487520"/>
          </a:xfrm>
          <a:prstGeom prst="ellipse">
            <a:avLst/>
          </a:prstGeom>
          <a:noFill/>
          <a:ln w="38100" cap="flat" cmpd="sng" algn="ctr">
            <a:solidFill>
              <a:srgbClr val="ED181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1" tIns="45715" rIns="91431" bIns="45715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1268413" y="214086"/>
            <a:ext cx="7461250" cy="989013"/>
          </a:xfrm>
        </p:spPr>
        <p:txBody>
          <a:bodyPr/>
          <a:lstStyle/>
          <a:p>
            <a:pPr>
              <a:spcAft>
                <a:spcPct val="50000"/>
              </a:spcAft>
            </a:pPr>
            <a:r>
              <a:rPr lang="it-CH" dirty="0"/>
              <a:t>Informazioni concernenti gli esami professionali</a:t>
            </a:r>
          </a:p>
        </p:txBody>
      </p:sp>
    </p:spTree>
    <p:extLst>
      <p:ext uri="{BB962C8B-B14F-4D97-AF65-F5344CB8AC3E}">
        <p14:creationId xmlns:p14="http://schemas.microsoft.com/office/powerpoint/2010/main" val="4021671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z="2800" noProof="0" dirty="0" err="1"/>
              <a:t>Sistema</a:t>
            </a:r>
            <a:r>
              <a:rPr lang="fr-CH" sz="2800" noProof="0" dirty="0"/>
              <a:t> di formazione duale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noProof="0" dirty="0"/>
              <a:t>Formazione </a:t>
            </a:r>
            <a:r>
              <a:rPr lang="it-CH" dirty="0"/>
              <a:t>professionale</a:t>
            </a:r>
            <a:r>
              <a:rPr lang="fr-CH" noProof="0" dirty="0"/>
              <a:t> </a:t>
            </a:r>
            <a:r>
              <a:rPr lang="fr-CH" noProof="0" dirty="0" err="1"/>
              <a:t>iniziale</a:t>
            </a:r>
            <a:r>
              <a:rPr lang="fr-CH" noProof="0" dirty="0"/>
              <a:t> e </a:t>
            </a:r>
            <a:r>
              <a:rPr lang="fr-CH" b="1" noProof="0" dirty="0"/>
              <a:t>superiore</a:t>
            </a:r>
            <a:endParaRPr lang="fr-CH" noProof="0" dirty="0"/>
          </a:p>
          <a:p>
            <a:r>
              <a:rPr lang="fr-CH" dirty="0" err="1"/>
              <a:t>Alternanza</a:t>
            </a:r>
            <a:r>
              <a:rPr lang="fr-CH" dirty="0"/>
              <a:t>  </a:t>
            </a:r>
            <a:r>
              <a:rPr lang="fr-CH" dirty="0" err="1"/>
              <a:t>tra</a:t>
            </a:r>
            <a:r>
              <a:rPr lang="fr-CH" dirty="0"/>
              <a:t> </a:t>
            </a:r>
            <a:r>
              <a:rPr lang="fr-CH" dirty="0" err="1"/>
              <a:t>teoria</a:t>
            </a:r>
            <a:r>
              <a:rPr lang="fr-CH" dirty="0"/>
              <a:t> </a:t>
            </a:r>
            <a:r>
              <a:rPr lang="fr-CH" noProof="0" dirty="0"/>
              <a:t>(</a:t>
            </a:r>
            <a:r>
              <a:rPr lang="fr-CH" noProof="0" dirty="0" err="1"/>
              <a:t>scuola</a:t>
            </a:r>
            <a:r>
              <a:rPr lang="fr-CH" noProof="0" dirty="0"/>
              <a:t> </a:t>
            </a:r>
            <a:r>
              <a:rPr lang="fr-CH" noProof="0" dirty="0" err="1"/>
              <a:t>professionale</a:t>
            </a:r>
            <a:r>
              <a:rPr lang="fr-CH" noProof="0" dirty="0"/>
              <a:t>) e la </a:t>
            </a:r>
            <a:r>
              <a:rPr lang="fr-CH" noProof="0" dirty="0" err="1"/>
              <a:t>pratica</a:t>
            </a:r>
            <a:r>
              <a:rPr lang="fr-CH" noProof="0" dirty="0"/>
              <a:t> (</a:t>
            </a:r>
            <a:r>
              <a:rPr lang="fr-CH" noProof="0" dirty="0" err="1"/>
              <a:t>datore</a:t>
            </a:r>
            <a:r>
              <a:rPr lang="fr-CH" noProof="0" dirty="0"/>
              <a:t> di </a:t>
            </a:r>
            <a:r>
              <a:rPr lang="fr-CH" noProof="0" dirty="0" err="1"/>
              <a:t>lavoro</a:t>
            </a:r>
            <a:r>
              <a:rPr lang="fr-CH" noProof="0" dirty="0"/>
              <a:t>)</a:t>
            </a:r>
          </a:p>
          <a:p>
            <a:r>
              <a:rPr lang="fr-CH" dirty="0"/>
              <a:t>Training on-the-Job</a:t>
            </a:r>
          </a:p>
          <a:p>
            <a:r>
              <a:rPr lang="fr-CH" dirty="0" err="1"/>
              <a:t>P</a:t>
            </a:r>
            <a:r>
              <a:rPr lang="fr-CH" noProof="0" dirty="0" err="1"/>
              <a:t>reparazione</a:t>
            </a:r>
            <a:r>
              <a:rPr lang="fr-CH" noProof="0" dirty="0"/>
              <a:t> </a:t>
            </a:r>
            <a:r>
              <a:rPr lang="fr-CH" noProof="0" dirty="0" err="1"/>
              <a:t>all’esame</a:t>
            </a:r>
            <a:r>
              <a:rPr lang="fr-CH" noProof="0" dirty="0"/>
              <a:t> </a:t>
            </a:r>
            <a:r>
              <a:rPr lang="fr-CH" noProof="0" dirty="0" err="1"/>
              <a:t>professionale</a:t>
            </a:r>
            <a:r>
              <a:rPr lang="fr-CH" noProof="0" dirty="0"/>
              <a:t> </a:t>
            </a:r>
            <a:r>
              <a:rPr lang="fr-CH" noProof="0" dirty="0" err="1"/>
              <a:t>sul</a:t>
            </a:r>
            <a:r>
              <a:rPr lang="fr-CH" noProof="0" dirty="0"/>
              <a:t> </a:t>
            </a:r>
            <a:r>
              <a:rPr lang="fr-CH" noProof="0" dirty="0" err="1"/>
              <a:t>posto</a:t>
            </a:r>
            <a:r>
              <a:rPr lang="fr-CH" noProof="0" dirty="0"/>
              <a:t> di </a:t>
            </a:r>
            <a:r>
              <a:rPr lang="fr-CH" noProof="0" dirty="0" err="1"/>
              <a:t>lavoro</a:t>
            </a:r>
            <a:r>
              <a:rPr lang="fr-CH" noProof="0" dirty="0"/>
              <a:t> </a:t>
            </a:r>
            <a:r>
              <a:rPr lang="fr-CH" b="1" noProof="0" dirty="0"/>
              <a:t>e </a:t>
            </a:r>
            <a:r>
              <a:rPr lang="fr-CH" b="1" noProof="0" dirty="0" err="1"/>
              <a:t>durante</a:t>
            </a:r>
            <a:r>
              <a:rPr lang="fr-CH" b="1" noProof="0" dirty="0"/>
              <a:t> il tempo libero</a:t>
            </a:r>
          </a:p>
          <a:p>
            <a:pPr marL="0" indent="0">
              <a:buNone/>
            </a:pPr>
            <a:endParaRPr lang="fr-CH" b="1" noProof="0" dirty="0"/>
          </a:p>
          <a:p>
            <a:endParaRPr lang="fr-CH" noProof="0" dirty="0"/>
          </a:p>
        </p:txBody>
      </p:sp>
    </p:spTree>
    <p:extLst>
      <p:ext uri="{BB962C8B-B14F-4D97-AF65-F5344CB8AC3E}">
        <p14:creationId xmlns:p14="http://schemas.microsoft.com/office/powerpoint/2010/main" val="3095286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z="2800" noProof="0" dirty="0"/>
              <a:t>... e </a:t>
            </a:r>
            <a:r>
              <a:rPr lang="fr-CH" sz="2800" noProof="0" dirty="0" err="1"/>
              <a:t>conseguenze</a:t>
            </a:r>
            <a:r>
              <a:rPr lang="fr-CH" sz="2800" noProof="0" dirty="0"/>
              <a:t> per il </a:t>
            </a:r>
            <a:r>
              <a:rPr lang="fr-CH" sz="2800" noProof="0" dirty="0" err="1"/>
              <a:t>lavoro</a:t>
            </a:r>
            <a:r>
              <a:rPr lang="fr-CH" sz="2800" noProof="0" dirty="0"/>
              <a:t> </a:t>
            </a:r>
            <a:r>
              <a:rPr lang="fr-CH" sz="2800" noProof="0" dirty="0" err="1"/>
              <a:t>scritto</a:t>
            </a:r>
            <a:endParaRPr lang="fr-CH" sz="2800" noProof="0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à"/>
            </a:pPr>
            <a:r>
              <a:rPr lang="it-CH" dirty="0">
                <a:sym typeface="Wingdings" panose="05000000000000000000" pitchFamily="2" charset="2"/>
              </a:rPr>
              <a:t>Il lavoro scritto si concentra sulla pratica</a:t>
            </a:r>
            <a:endParaRPr lang="fr-CH" noProof="0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fr-CH" noProof="0" dirty="0" err="1">
                <a:sym typeface="Wingdings" panose="05000000000000000000" pitchFamily="2" charset="2"/>
              </a:rPr>
              <a:t>Implica</a:t>
            </a:r>
            <a:r>
              <a:rPr lang="fr-CH" noProof="0" dirty="0">
                <a:sym typeface="Wingdings" panose="05000000000000000000" pitchFamily="2" charset="2"/>
              </a:rPr>
              <a:t> un mandante </a:t>
            </a:r>
            <a:r>
              <a:rPr lang="fr-CH" noProof="0" dirty="0" err="1">
                <a:sym typeface="Wingdings" panose="05000000000000000000" pitchFamily="2" charset="2"/>
              </a:rPr>
              <a:t>ed</a:t>
            </a:r>
            <a:r>
              <a:rPr lang="fr-CH" noProof="0" dirty="0">
                <a:sym typeface="Wingdings" panose="05000000000000000000" pitchFamily="2" charset="2"/>
              </a:rPr>
              <a:t> un cliente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r-CH" noProof="0" dirty="0">
                <a:sym typeface="Wingdings" panose="05000000000000000000" pitchFamily="2" charset="2"/>
              </a:rPr>
              <a:t>È </a:t>
            </a:r>
            <a:r>
              <a:rPr lang="fr-CH" noProof="0" dirty="0" err="1">
                <a:sym typeface="Wingdings" panose="05000000000000000000" pitchFamily="2" charset="2"/>
              </a:rPr>
              <a:t>possibile</a:t>
            </a:r>
            <a:r>
              <a:rPr lang="fr-CH" noProof="0" dirty="0">
                <a:sym typeface="Wingdings" panose="05000000000000000000" pitchFamily="2" charset="2"/>
              </a:rPr>
              <a:t> </a:t>
            </a:r>
            <a:r>
              <a:rPr lang="fr-CH" noProof="0" dirty="0" err="1">
                <a:sym typeface="Wingdings" panose="05000000000000000000" pitchFamily="2" charset="2"/>
              </a:rPr>
              <a:t>che</a:t>
            </a:r>
            <a:r>
              <a:rPr lang="fr-CH" noProof="0" dirty="0">
                <a:sym typeface="Wingdings" panose="05000000000000000000" pitchFamily="2" charset="2"/>
              </a:rPr>
              <a:t> il </a:t>
            </a:r>
            <a:r>
              <a:rPr lang="fr-CH" noProof="0" dirty="0" err="1">
                <a:sym typeface="Wingdings" panose="05000000000000000000" pitchFamily="2" charset="2"/>
              </a:rPr>
              <a:t>candidato</a:t>
            </a:r>
            <a:r>
              <a:rPr lang="fr-CH" noProof="0" dirty="0">
                <a:sym typeface="Wingdings" panose="05000000000000000000" pitchFamily="2" charset="2"/>
              </a:rPr>
              <a:t> è </a:t>
            </a:r>
            <a:r>
              <a:rPr lang="fr-CH" noProof="0" dirty="0" err="1">
                <a:sym typeface="Wingdings" panose="05000000000000000000" pitchFamily="2" charset="2"/>
              </a:rPr>
              <a:t>implicato</a:t>
            </a:r>
            <a:r>
              <a:rPr lang="fr-CH" noProof="0" dirty="0">
                <a:sym typeface="Wingdings" panose="05000000000000000000" pitchFamily="2" charset="2"/>
              </a:rPr>
              <a:t> </a:t>
            </a:r>
            <a:r>
              <a:rPr lang="fr-CH" noProof="0" dirty="0" err="1">
                <a:sym typeface="Wingdings" panose="05000000000000000000" pitchFamily="2" charset="2"/>
              </a:rPr>
              <a:t>nel</a:t>
            </a:r>
            <a:r>
              <a:rPr lang="fr-CH" noProof="0" dirty="0">
                <a:sym typeface="Wingdings" panose="05000000000000000000" pitchFamily="2" charset="2"/>
              </a:rPr>
              <a:t> </a:t>
            </a:r>
            <a:r>
              <a:rPr lang="fr-CH" noProof="0" dirty="0" err="1">
                <a:sym typeface="Wingdings" panose="05000000000000000000" pitchFamily="2" charset="2"/>
              </a:rPr>
              <a:t>triangolo</a:t>
            </a:r>
            <a:r>
              <a:rPr lang="fr-CH" noProof="0" dirty="0">
                <a:sym typeface="Wingdings" panose="05000000000000000000" pitchFamily="2" charset="2"/>
              </a:rPr>
              <a:t> </a:t>
            </a:r>
            <a:r>
              <a:rPr lang="fr-CH" noProof="0" dirty="0" err="1">
                <a:sym typeface="Wingdings" panose="05000000000000000000" pitchFamily="2" charset="2"/>
              </a:rPr>
              <a:t>relazionale</a:t>
            </a:r>
            <a:endParaRPr lang="fr-CH" noProof="0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à"/>
            </a:pPr>
            <a:endParaRPr lang="fr-CH" noProof="0" dirty="0">
              <a:sym typeface="Wingdings" panose="05000000000000000000" pitchFamily="2" charset="2"/>
            </a:endParaRPr>
          </a:p>
        </p:txBody>
      </p:sp>
      <p:sp>
        <p:nvSpPr>
          <p:cNvPr id="5" name="Gleichschenkliges Dreieck 4"/>
          <p:cNvSpPr/>
          <p:nvPr/>
        </p:nvSpPr>
        <p:spPr bwMode="auto">
          <a:xfrm>
            <a:off x="5671344" y="3657567"/>
            <a:ext cx="2232660" cy="1924707"/>
          </a:xfrm>
          <a:prstGeom prst="triangle">
            <a:avLst/>
          </a:prstGeom>
          <a:solidFill>
            <a:srgbClr val="FF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1" tIns="45715" rIns="91431" bIns="45715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6284271" y="3322703"/>
            <a:ext cx="9797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 err="1"/>
              <a:t>Mandante</a:t>
            </a:r>
            <a:endParaRPr lang="de-CH" dirty="0"/>
          </a:p>
        </p:txBody>
      </p:sp>
      <p:sp>
        <p:nvSpPr>
          <p:cNvPr id="8" name="Textfeld 7"/>
          <p:cNvSpPr txBox="1"/>
          <p:nvPr/>
        </p:nvSpPr>
        <p:spPr>
          <a:xfrm>
            <a:off x="7961453" y="5558290"/>
            <a:ext cx="7425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 err="1"/>
              <a:t>Cliente</a:t>
            </a:r>
            <a:endParaRPr lang="de-CH" dirty="0"/>
          </a:p>
        </p:txBody>
      </p:sp>
      <p:sp>
        <p:nvSpPr>
          <p:cNvPr id="9" name="Textfeld 8"/>
          <p:cNvSpPr txBox="1"/>
          <p:nvPr/>
        </p:nvSpPr>
        <p:spPr>
          <a:xfrm>
            <a:off x="6282096" y="4868882"/>
            <a:ext cx="10999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 err="1"/>
              <a:t>Candidato</a:t>
            </a:r>
            <a:r>
              <a:rPr lang="de-CH" dirty="0"/>
              <a:t> /</a:t>
            </a:r>
            <a:br>
              <a:rPr lang="de-CH" dirty="0"/>
            </a:br>
            <a:r>
              <a:rPr lang="de-CH" dirty="0" err="1"/>
              <a:t>Autore</a:t>
            </a:r>
            <a:endParaRPr lang="de-CH" dirty="0"/>
          </a:p>
        </p:txBody>
      </p:sp>
      <p:sp>
        <p:nvSpPr>
          <p:cNvPr id="10" name="Textfeld 9"/>
          <p:cNvSpPr txBox="1"/>
          <p:nvPr/>
        </p:nvSpPr>
        <p:spPr>
          <a:xfrm>
            <a:off x="4076354" y="5566284"/>
            <a:ext cx="18453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 err="1"/>
              <a:t>Superiore</a:t>
            </a:r>
            <a:r>
              <a:rPr lang="de-CH" dirty="0"/>
              <a:t> </a:t>
            </a:r>
            <a:r>
              <a:rPr lang="de-CH" dirty="0" err="1"/>
              <a:t>gerarchico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862046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noProof="0" dirty="0"/>
              <a:t>Date del </a:t>
            </a:r>
            <a:r>
              <a:rPr lang="fr-CH" noProof="0" dirty="0" err="1"/>
              <a:t>lavoro</a:t>
            </a:r>
            <a:r>
              <a:rPr lang="fr-CH" noProof="0" dirty="0"/>
              <a:t> </a:t>
            </a:r>
            <a:r>
              <a:rPr lang="fr-CH" noProof="0" dirty="0" err="1"/>
              <a:t>scritto</a:t>
            </a:r>
            <a:endParaRPr lang="fr-CH" noProof="0" dirty="0"/>
          </a:p>
        </p:txBody>
      </p:sp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218364" y="1045727"/>
            <a:ext cx="8511299" cy="4716462"/>
          </a:xfrm>
        </p:spPr>
        <p:txBody>
          <a:bodyPr/>
          <a:lstStyle/>
          <a:p>
            <a:pPr>
              <a:tabLst>
                <a:tab pos="3676650" algn="l"/>
              </a:tabLst>
            </a:pPr>
            <a:r>
              <a:rPr lang="fr-CH" sz="2400" noProof="0" dirty="0"/>
              <a:t>Data </a:t>
            </a:r>
            <a:r>
              <a:rPr lang="fr-CH" sz="2400" noProof="0" dirty="0" err="1"/>
              <a:t>d’ordine</a:t>
            </a:r>
            <a:r>
              <a:rPr lang="fr-CH" sz="2400" noProof="0" dirty="0"/>
              <a:t>: 			</a:t>
            </a:r>
            <a:r>
              <a:rPr lang="de-CH" sz="2400" dirty="0"/>
              <a:t>5.6.2024</a:t>
            </a:r>
            <a:endParaRPr lang="de-DE" sz="2400" dirty="0"/>
          </a:p>
          <a:p>
            <a:pPr>
              <a:tabLst>
                <a:tab pos="3676650" algn="l"/>
              </a:tabLst>
            </a:pPr>
            <a:r>
              <a:rPr lang="fr-CH" sz="2400" noProof="0" dirty="0">
                <a:cs typeface="Arial"/>
              </a:rPr>
              <a:t>Info al </a:t>
            </a:r>
            <a:r>
              <a:rPr lang="fr-CH" sz="2400" noProof="0" dirty="0" err="1">
                <a:cs typeface="Arial"/>
              </a:rPr>
              <a:t>datore</a:t>
            </a:r>
            <a:r>
              <a:rPr lang="fr-CH" sz="2400" noProof="0" dirty="0">
                <a:cs typeface="Arial"/>
              </a:rPr>
              <a:t> di </a:t>
            </a:r>
            <a:r>
              <a:rPr lang="fr-CH" sz="2400" noProof="0" dirty="0" err="1">
                <a:cs typeface="Arial"/>
              </a:rPr>
              <a:t>lavoro</a:t>
            </a:r>
            <a:r>
              <a:rPr lang="fr-CH" sz="2400" noProof="0" dirty="0">
                <a:cs typeface="Arial"/>
              </a:rPr>
              <a:t>: 			</a:t>
            </a:r>
            <a:r>
              <a:rPr lang="de-CH" sz="2400" dirty="0"/>
              <a:t>5.6.2024</a:t>
            </a:r>
            <a:endParaRPr lang="de-DE" sz="2400" dirty="0"/>
          </a:p>
          <a:p>
            <a:pPr>
              <a:tabLst>
                <a:tab pos="3676650" algn="l"/>
              </a:tabLst>
            </a:pPr>
            <a:r>
              <a:rPr lang="fr-CH" sz="2400" noProof="0" dirty="0" err="1"/>
              <a:t>Elaborazione</a:t>
            </a:r>
            <a:r>
              <a:rPr lang="fr-CH" sz="2400" noProof="0" dirty="0"/>
              <a:t> </a:t>
            </a:r>
            <a:r>
              <a:rPr lang="fr-CH" sz="2400" noProof="0" dirty="0" err="1"/>
              <a:t>della</a:t>
            </a:r>
            <a:r>
              <a:rPr lang="fr-CH" sz="2400" noProof="0" dirty="0"/>
              <a:t> </a:t>
            </a:r>
            <a:r>
              <a:rPr lang="fr-CH" sz="2400" noProof="0" dirty="0" err="1"/>
              <a:t>descrizione</a:t>
            </a:r>
            <a:r>
              <a:rPr lang="fr-CH" sz="2400" noProof="0" dirty="0"/>
              <a:t> d’</a:t>
            </a:r>
            <a:r>
              <a:rPr lang="fr-CH" sz="2400" noProof="0" dirty="0" err="1"/>
              <a:t>esame</a:t>
            </a:r>
            <a:r>
              <a:rPr lang="fr-CH" sz="2400" noProof="0" dirty="0"/>
              <a:t> («</a:t>
            </a:r>
            <a:r>
              <a:rPr lang="fr-CH" sz="2400" noProof="0" dirty="0" err="1"/>
              <a:t>disposizioni</a:t>
            </a:r>
            <a:r>
              <a:rPr lang="fr-CH" sz="2400" noProof="0" dirty="0"/>
              <a:t>»)</a:t>
            </a:r>
            <a:r>
              <a:rPr lang="fr-CH" sz="2400" noProof="0" dirty="0">
                <a:cs typeface="Arial"/>
              </a:rPr>
              <a:t>: </a:t>
            </a:r>
            <a:br>
              <a:rPr lang="fr-CH" sz="2400" noProof="0" dirty="0">
                <a:cs typeface="Arial"/>
              </a:rPr>
            </a:br>
            <a:r>
              <a:rPr lang="fr-CH" sz="2400" noProof="0" dirty="0">
                <a:cs typeface="Arial"/>
              </a:rPr>
              <a:t>		a </a:t>
            </a:r>
            <a:r>
              <a:rPr lang="fr-CH" sz="2400" noProof="0" dirty="0" err="1">
                <a:cs typeface="Arial"/>
              </a:rPr>
              <a:t>partire</a:t>
            </a:r>
            <a:r>
              <a:rPr lang="fr-CH" sz="2400" noProof="0" dirty="0">
                <a:cs typeface="Arial"/>
              </a:rPr>
              <a:t> dal </a:t>
            </a:r>
            <a:r>
              <a:rPr lang="de-CH" sz="2400" dirty="0"/>
              <a:t>5.6.2024</a:t>
            </a:r>
            <a:endParaRPr lang="de-DE" sz="2400" dirty="0"/>
          </a:p>
          <a:p>
            <a:pPr>
              <a:tabLst>
                <a:tab pos="3676650" algn="l"/>
              </a:tabLst>
            </a:pPr>
            <a:r>
              <a:rPr lang="fr-CH" sz="2400" noProof="0" dirty="0" err="1"/>
              <a:t>Consegna</a:t>
            </a:r>
            <a:r>
              <a:rPr lang="fr-CH" sz="2400" noProof="0" dirty="0"/>
              <a:t> </a:t>
            </a:r>
            <a:r>
              <a:rPr lang="fr-CH" sz="2400" noProof="0" dirty="0" err="1"/>
              <a:t>della</a:t>
            </a:r>
            <a:r>
              <a:rPr lang="fr-CH" sz="2400" noProof="0" dirty="0"/>
              <a:t> </a:t>
            </a:r>
            <a:r>
              <a:rPr lang="fr-CH" sz="2400" noProof="0" dirty="0" err="1"/>
              <a:t>descrizione</a:t>
            </a:r>
            <a:r>
              <a:rPr lang="fr-CH" sz="2400" noProof="0" dirty="0"/>
              <a:t>: 		</a:t>
            </a:r>
            <a:r>
              <a:rPr lang="de-CH" sz="2400" dirty="0"/>
              <a:t> 8.7. </a:t>
            </a:r>
            <a:r>
              <a:rPr lang="de-CH" sz="2400" dirty="0">
                <a:cs typeface="Arial"/>
              </a:rPr>
              <a:t>- 22.11.2024 </a:t>
            </a:r>
          </a:p>
          <a:p>
            <a:pPr>
              <a:tabLst>
                <a:tab pos="3676650" algn="l"/>
              </a:tabLst>
            </a:pPr>
            <a:r>
              <a:rPr lang="fr-CH" sz="2400" noProof="0" dirty="0" err="1"/>
              <a:t>Accettazione</a:t>
            </a:r>
            <a:r>
              <a:rPr lang="fr-CH" sz="2400" noProof="0" dirty="0"/>
              <a:t> </a:t>
            </a:r>
            <a:r>
              <a:rPr lang="fr-CH" sz="2400" noProof="0" dirty="0" err="1"/>
              <a:t>della</a:t>
            </a:r>
            <a:r>
              <a:rPr lang="fr-CH" sz="2400" noProof="0" dirty="0"/>
              <a:t> </a:t>
            </a:r>
            <a:r>
              <a:rPr lang="fr-CH" sz="2400" noProof="0" dirty="0" err="1"/>
              <a:t>descrizione</a:t>
            </a:r>
            <a:r>
              <a:rPr lang="fr-CH" sz="2400" noProof="0" dirty="0"/>
              <a:t>: </a:t>
            </a:r>
            <a:r>
              <a:rPr lang="fr-CH" sz="2200" noProof="0" dirty="0"/>
              <a:t>max. 4 </a:t>
            </a:r>
            <a:r>
              <a:rPr lang="fr-CH" sz="2200" noProof="0" dirty="0" err="1"/>
              <a:t>settimane</a:t>
            </a:r>
            <a:r>
              <a:rPr lang="fr-CH" sz="2200" noProof="0" dirty="0"/>
              <a:t> </a:t>
            </a:r>
            <a:r>
              <a:rPr lang="fr-CH" sz="2200" noProof="0" dirty="0" err="1"/>
              <a:t>dopo</a:t>
            </a:r>
            <a:r>
              <a:rPr lang="fr-CH" sz="2200" noProof="0" dirty="0"/>
              <a:t> la </a:t>
            </a:r>
            <a:r>
              <a:rPr lang="fr-CH" sz="2200" noProof="0" dirty="0" err="1"/>
              <a:t>consegna</a:t>
            </a:r>
            <a:endParaRPr lang="fr-CH" sz="2200" noProof="0" dirty="0"/>
          </a:p>
          <a:p>
            <a:pPr>
              <a:tabLst>
                <a:tab pos="3676650" algn="l"/>
              </a:tabLst>
            </a:pPr>
            <a:r>
              <a:rPr lang="fr-CH" sz="2400" noProof="0" dirty="0" err="1"/>
              <a:t>Consegna</a:t>
            </a:r>
            <a:r>
              <a:rPr lang="fr-CH" sz="2400" noProof="0" dirty="0"/>
              <a:t> del </a:t>
            </a:r>
            <a:r>
              <a:rPr lang="fr-CH" sz="2400" noProof="0" dirty="0" err="1"/>
              <a:t>lavoro</a:t>
            </a:r>
            <a:r>
              <a:rPr lang="fr-CH" sz="2400" noProof="0" dirty="0"/>
              <a:t> </a:t>
            </a:r>
            <a:r>
              <a:rPr lang="fr-CH" sz="2400" noProof="0" dirty="0" err="1"/>
              <a:t>scritto</a:t>
            </a:r>
            <a:r>
              <a:rPr lang="fr-CH" sz="2400" noProof="0" dirty="0"/>
              <a:t>: 		</a:t>
            </a:r>
            <a:r>
              <a:rPr lang="de-CH" sz="2400" dirty="0"/>
              <a:t> 25.4.2025</a:t>
            </a:r>
            <a:r>
              <a:rPr lang="de-CH" sz="2400" dirty="0">
                <a:cs typeface="Arial"/>
              </a:rPr>
              <a:t>, 13:00h</a:t>
            </a:r>
          </a:p>
          <a:p>
            <a:pPr>
              <a:tabLst>
                <a:tab pos="3676650" algn="l"/>
              </a:tabLst>
            </a:pPr>
            <a:r>
              <a:rPr lang="it-CH" dirty="0"/>
              <a:t>Presentazione del lavoro scritto e colloquio</a:t>
            </a:r>
            <a:r>
              <a:rPr lang="fr-CH" sz="2400" noProof="0" dirty="0"/>
              <a:t>:                        			EP </a:t>
            </a:r>
            <a:r>
              <a:rPr lang="de-CH" sz="2400" dirty="0">
                <a:cs typeface="Arial"/>
              </a:rPr>
              <a:t>30.6.-4.7.2025</a:t>
            </a:r>
            <a:endParaRPr lang="fr-CH" sz="2400" noProof="0" dirty="0">
              <a:ea typeface="+mn-lt"/>
              <a:cs typeface="Arial"/>
            </a:endParaRPr>
          </a:p>
          <a:p>
            <a:pPr marL="0" indent="0">
              <a:buNone/>
              <a:tabLst>
                <a:tab pos="3676650" algn="l"/>
              </a:tabLst>
            </a:pPr>
            <a:r>
              <a:rPr lang="fr-CH" sz="2400" noProof="0" dirty="0" err="1">
                <a:ea typeface="+mn-lt"/>
                <a:cs typeface="Arial"/>
              </a:rPr>
              <a:t>Trovate</a:t>
            </a:r>
            <a:r>
              <a:rPr lang="fr-CH" sz="2400" noProof="0" dirty="0">
                <a:ea typeface="+mn-lt"/>
                <a:cs typeface="Arial"/>
              </a:rPr>
              <a:t> tutti i </a:t>
            </a:r>
            <a:r>
              <a:rPr lang="fr-CH" sz="2400" noProof="0" dirty="0" err="1">
                <a:ea typeface="+mn-lt"/>
                <a:cs typeface="Arial"/>
              </a:rPr>
              <a:t>termini</a:t>
            </a:r>
            <a:r>
              <a:rPr lang="fr-CH" sz="2400" noProof="0" dirty="0">
                <a:ea typeface="+mn-lt"/>
                <a:cs typeface="Arial"/>
              </a:rPr>
              <a:t> </a:t>
            </a:r>
            <a:r>
              <a:rPr lang="fr-CH" sz="2400" noProof="0" dirty="0" err="1">
                <a:ea typeface="+mn-lt"/>
                <a:cs typeface="Arial"/>
              </a:rPr>
              <a:t>dell’esame</a:t>
            </a:r>
            <a:r>
              <a:rPr lang="fr-CH" sz="2400" noProof="0" dirty="0">
                <a:ea typeface="+mn-lt"/>
                <a:cs typeface="Arial"/>
              </a:rPr>
              <a:t> </a:t>
            </a:r>
            <a:r>
              <a:rPr lang="fr-CH" sz="2400" noProof="0" dirty="0" err="1">
                <a:ea typeface="+mn-lt"/>
                <a:cs typeface="Arial"/>
              </a:rPr>
              <a:t>professionale</a:t>
            </a:r>
            <a:r>
              <a:rPr lang="fr-CH" sz="2400" noProof="0" dirty="0">
                <a:ea typeface="+mn-lt"/>
                <a:cs typeface="Arial"/>
              </a:rPr>
              <a:t> 2025 </a:t>
            </a:r>
            <a:r>
              <a:rPr lang="fr-CH" sz="2400" noProof="0" dirty="0" err="1">
                <a:ea typeface="+mn-lt"/>
                <a:cs typeface="Arial"/>
              </a:rPr>
              <a:t>nell’appendice</a:t>
            </a:r>
            <a:r>
              <a:rPr lang="fr-CH" sz="2400" noProof="0" dirty="0">
                <a:ea typeface="+mn-lt"/>
                <a:cs typeface="Arial"/>
              </a:rPr>
              <a:t> 5 delle </a:t>
            </a:r>
            <a:r>
              <a:rPr lang="fr-CH" sz="2400" noProof="0" dirty="0" err="1">
                <a:ea typeface="+mn-lt"/>
                <a:cs typeface="Arial"/>
              </a:rPr>
              <a:t>direttive</a:t>
            </a:r>
            <a:r>
              <a:rPr lang="fr-CH" sz="2400" noProof="0" dirty="0">
                <a:ea typeface="+mn-lt"/>
                <a:cs typeface="Arial"/>
              </a:rPr>
              <a:t>.</a:t>
            </a:r>
            <a:endParaRPr lang="fr-CH" sz="2400" noProof="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93687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50186">
            <a:off x="4536001" y="1822881"/>
            <a:ext cx="3674735" cy="345032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noProof="0" dirty="0"/>
              <a:t>Il </a:t>
            </a:r>
            <a:r>
              <a:rPr lang="fr-CH" noProof="0" dirty="0" err="1"/>
              <a:t>lavoro</a:t>
            </a:r>
            <a:r>
              <a:rPr lang="fr-CH" noProof="0" dirty="0"/>
              <a:t> </a:t>
            </a:r>
            <a:r>
              <a:rPr lang="fr-CH" noProof="0" dirty="0" err="1"/>
              <a:t>scritto</a:t>
            </a:r>
            <a:r>
              <a:rPr lang="fr-CH" noProof="0" dirty="0"/>
              <a:t> </a:t>
            </a:r>
            <a:r>
              <a:rPr lang="fr-CH" noProof="0" dirty="0" err="1"/>
              <a:t>nel</a:t>
            </a:r>
            <a:r>
              <a:rPr lang="fr-CH" noProof="0" dirty="0"/>
              <a:t> </a:t>
            </a:r>
            <a:r>
              <a:rPr lang="fr-CH" noProof="0" dirty="0" err="1"/>
              <a:t>dettaglio</a:t>
            </a:r>
            <a:endParaRPr lang="fr-CH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H" u="sng" noProof="0" dirty="0" err="1">
                <a:sym typeface="Wingdings" panose="05000000000000000000" pitchFamily="2" charset="2"/>
              </a:rPr>
              <a:t>Promemoria</a:t>
            </a:r>
            <a:r>
              <a:rPr lang="fr-CH" u="sng" noProof="0" dirty="0">
                <a:sym typeface="Wingdings" panose="05000000000000000000" pitchFamily="2" charset="2"/>
              </a:rPr>
              <a:t> parte d’</a:t>
            </a:r>
            <a:r>
              <a:rPr lang="fr-CH" u="sng" noProof="0" dirty="0" err="1">
                <a:sym typeface="Wingdings" panose="05000000000000000000" pitchFamily="2" charset="2"/>
              </a:rPr>
              <a:t>esame</a:t>
            </a:r>
            <a:r>
              <a:rPr lang="fr-CH" u="sng" noProof="0" dirty="0">
                <a:sym typeface="Wingdings" panose="05000000000000000000" pitchFamily="2" charset="2"/>
              </a:rPr>
              <a:t> 1</a:t>
            </a:r>
            <a:endParaRPr lang="fr-CH" noProof="0" dirty="0"/>
          </a:p>
        </p:txBody>
      </p:sp>
    </p:spTree>
    <p:extLst>
      <p:ext uri="{BB962C8B-B14F-4D97-AF65-F5344CB8AC3E}">
        <p14:creationId xmlns:p14="http://schemas.microsoft.com/office/powerpoint/2010/main" val="1768918895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_OFPP_PST_A_JUIN_2007">
  <a:themeElements>
    <a:clrScheme name="MASTER_OFPP_PST_A_JUIN_2007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ASTER_OFPP_PST_A_JUIN_200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CC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5" rIns="91431" bIns="45715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CC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5" rIns="91431" bIns="45715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ASTER_OFPP_PST_A_JUIN_200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_OFPP_PST_A_JUIN_2007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_OFPP_PST_A_JUIN_2007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_OFPP_PST_A_JUIN_2007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_OFPP_PST_A_JUIN_2007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_OFPP_PST_A_JUIN_2007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_OFPP_PST_A_JUIN_2007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_OFPP_PST_A_JUIN_2007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_OFPP_PST_A_JUIN_2007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_OFPP_PST_A_JUIN_2007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_OFPP_PST_A_JUIN_2007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_OFPP_PST_A_JUIN_2007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AD7FD9C1818A44A88B464B34A6C0620" ma:contentTypeVersion="2" ma:contentTypeDescription="Ein neues Dokument erstellen." ma:contentTypeScope="" ma:versionID="6545c9f66b00a642f2c69af5abb6d183">
  <xsd:schema xmlns:xsd="http://www.w3.org/2001/XMLSchema" xmlns:xs="http://www.w3.org/2001/XMLSchema" xmlns:p="http://schemas.microsoft.com/office/2006/metadata/properties" xmlns:ns2="269108bf-bb31-4eed-9de3-7d919c6d887b" targetNamespace="http://schemas.microsoft.com/office/2006/metadata/properties" ma:root="true" ma:fieldsID="6c54906c2580dc822e2db3917f6d5e86" ns2:_="">
    <xsd:import namespace="269108bf-bb31-4eed-9de3-7d919c6d887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9108bf-bb31-4eed-9de3-7d919c6d887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6280B4D-3ED4-4290-9B0C-F281A201E3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9108bf-bb31-4eed-9de3-7d919c6d88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11FD164-E6CC-4765-8329-24CF18EF8407}">
  <ds:schemaRefs>
    <ds:schemaRef ds:uri="http://purl.org/dc/terms/"/>
    <ds:schemaRef ds:uri="http://purl.org/dc/dcmitype/"/>
    <ds:schemaRef ds:uri="http://purl.org/dc/elements/1.1/"/>
    <ds:schemaRef ds:uri="http://schemas.microsoft.com/office/2006/documentManagement/types"/>
    <ds:schemaRef ds:uri="http://www.w3.org/XML/1998/namespace"/>
    <ds:schemaRef ds:uri="269108bf-bb31-4eed-9de3-7d919c6d887b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9B791809-955C-418D-A2F5-4DBCF7B58E9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MASTER_VBS_PST_A_JUNI_2006</Template>
  <TotalTime>0</TotalTime>
  <Words>1590</Words>
  <Application>Microsoft Office PowerPoint</Application>
  <PresentationFormat>Bildschirmpräsentation (4:3)</PresentationFormat>
  <Paragraphs>211</Paragraphs>
  <Slides>31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31</vt:i4>
      </vt:variant>
    </vt:vector>
  </HeadingPairs>
  <TitlesOfParts>
    <vt:vector size="34" baseType="lpstr">
      <vt:lpstr>Arial</vt:lpstr>
      <vt:lpstr>Wingdings</vt:lpstr>
      <vt:lpstr>MASTER_OFPP_PST_A_JUIN_2007</vt:lpstr>
      <vt:lpstr>PowerPoint-Präsentation</vt:lpstr>
      <vt:lpstr>Indice </vt:lpstr>
      <vt:lpstr>Direzione d’esami ed esperti</vt:lpstr>
      <vt:lpstr>Informazioni concernenti gli esami professionali</vt:lpstr>
      <vt:lpstr>Informazioni concernenti gli esami professionali</vt:lpstr>
      <vt:lpstr>Sistema di formazione duale</vt:lpstr>
      <vt:lpstr>... e conseguenze per il lavoro scritto</vt:lpstr>
      <vt:lpstr>Date del lavoro scritto</vt:lpstr>
      <vt:lpstr>Il lavoro scritto nel dettaglio</vt:lpstr>
      <vt:lpstr>Obiettivo </vt:lpstr>
      <vt:lpstr>Obiettivo </vt:lpstr>
      <vt:lpstr>Incarico </vt:lpstr>
      <vt:lpstr>Incarico </vt:lpstr>
      <vt:lpstr>Incarico </vt:lpstr>
      <vt:lpstr>Contenuto del lavoro scritto</vt:lpstr>
      <vt:lpstr>Contenuto del lavoro scritto</vt:lpstr>
      <vt:lpstr>Contenuto del lavoro scritto</vt:lpstr>
      <vt:lpstr>Contenuto del lavoro scritto</vt:lpstr>
      <vt:lpstr>Contenuto del lavoro scritto</vt:lpstr>
      <vt:lpstr>Tappe verso l'obiettivo</vt:lpstr>
      <vt:lpstr>Descrizione  utilizzare il formulario</vt:lpstr>
      <vt:lpstr>Descrizione  utilizzare il formulario</vt:lpstr>
      <vt:lpstr>Stesura del lavoro scritto</vt:lpstr>
      <vt:lpstr>Valutazione del lavoro scritto</vt:lpstr>
      <vt:lpstr>Stesura del lavoro scritto</vt:lpstr>
      <vt:lpstr>Stesura del lavoro scritto</vt:lpstr>
      <vt:lpstr>Documenti</vt:lpstr>
      <vt:lpstr>Documenti di formazione lavoro scritto</vt:lpstr>
      <vt:lpstr>Ricapitolazione </vt:lpstr>
      <vt:lpstr>Date del lavoro scritto</vt:lpstr>
      <vt:lpstr>Informazioni concernenti gli esami professionali</vt:lpstr>
    </vt:vector>
  </TitlesOfParts>
  <Company>BURAUT VBS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Keller Markus BABS;Birkenmaier Daniel</dc:creator>
  <cp:keywords>, docId:96DF239E0061AA1594ECE53C53EAB30F</cp:keywords>
  <cp:lastModifiedBy>Bieri Markus BABS</cp:lastModifiedBy>
  <cp:revision>356</cp:revision>
  <cp:lastPrinted>2019-05-24T06:01:52Z</cp:lastPrinted>
  <dcterms:created xsi:type="dcterms:W3CDTF">2006-07-04T08:18:38Z</dcterms:created>
  <dcterms:modified xsi:type="dcterms:W3CDTF">2024-08-07T11:47:12Z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0x010100FAD7FD9C1818A44A88B464B34A6C0620</vt:lpwstr>
  </property>
</Properties>
</file>