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36"/>
  </p:notesMasterIdLst>
  <p:handoutMasterIdLst>
    <p:handoutMasterId r:id="rId37"/>
  </p:handoutMasterIdLst>
  <p:sldIdLst>
    <p:sldId id="25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69" r:id="rId17"/>
    <p:sldId id="270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78" r:id="rId26"/>
    <p:sldId id="282" r:id="rId27"/>
    <p:sldId id="280" r:id="rId28"/>
    <p:sldId id="281" r:id="rId29"/>
    <p:sldId id="283" r:id="rId30"/>
    <p:sldId id="284" r:id="rId31"/>
    <p:sldId id="285" r:id="rId32"/>
    <p:sldId id="286" r:id="rId33"/>
    <p:sldId id="289" r:id="rId34"/>
    <p:sldId id="288" r:id="rId35"/>
  </p:sldIdLst>
  <p:sldSz cx="12192000" cy="6858000"/>
  <p:notesSz cx="6724650" cy="9874250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5" userDrawn="1">
          <p15:clr>
            <a:srgbClr val="A4A3A4"/>
          </p15:clr>
        </p15:guide>
        <p15:guide id="2" orient="horz" pos="255" userDrawn="1">
          <p15:clr>
            <a:srgbClr val="A4A3A4"/>
          </p15:clr>
        </p15:guide>
        <p15:guide id="3" orient="horz" pos="436" userDrawn="1">
          <p15:clr>
            <a:srgbClr val="A4A3A4"/>
          </p15:clr>
        </p15:guide>
        <p15:guide id="4" orient="horz" pos="414" userDrawn="1">
          <p15:clr>
            <a:srgbClr val="A4A3A4"/>
          </p15:clr>
        </p15:guide>
        <p15:guide id="8" pos="74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1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D181E"/>
    <a:srgbClr val="F0F5FD"/>
    <a:srgbClr val="E8F0F8"/>
    <a:srgbClr val="E6E6E6"/>
    <a:srgbClr val="DDDDDD"/>
    <a:srgbClr val="C0C0C0"/>
    <a:srgbClr val="B2B2B2"/>
    <a:srgbClr val="9AD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52" autoAdjust="0"/>
  </p:normalViewPr>
  <p:slideViewPr>
    <p:cSldViewPr snapToGrid="0" showGuides="1">
      <p:cViewPr varScale="1">
        <p:scale>
          <a:sx n="111" d="100"/>
          <a:sy n="111" d="100"/>
        </p:scale>
        <p:origin x="534" y="96"/>
      </p:cViewPr>
      <p:guideLst>
        <p:guide orient="horz" pos="935"/>
        <p:guide orient="horz" pos="255"/>
        <p:guide orient="horz" pos="436"/>
        <p:guide orient="horz" pos="414"/>
        <p:guide pos="74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91" d="100"/>
          <a:sy n="91" d="100"/>
        </p:scale>
        <p:origin x="3710" y="72"/>
      </p:cViewPr>
      <p:guideLst>
        <p:guide orient="horz" pos="3110"/>
        <p:guide pos="21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453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82" tIns="45441" rIns="90882" bIns="4544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0112" y="0"/>
            <a:ext cx="29145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82" tIns="45441" rIns="90882" bIns="4544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80537"/>
            <a:ext cx="291453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82" tIns="45441" rIns="90882" bIns="4544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112" y="9380537"/>
            <a:ext cx="29145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82" tIns="45441" rIns="90882" bIns="4544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F6F22B0-5AB4-4534-A196-09D5FD40838C}" type="slidenum"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pPr/>
              <a:t>‹Nr.›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374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453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82" tIns="45441" rIns="90882" bIns="4544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0112" y="0"/>
            <a:ext cx="29145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82" tIns="45441" rIns="90882" bIns="4544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CH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3025" y="741363"/>
            <a:ext cx="657860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38900" y="4690269"/>
            <a:ext cx="5570290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82" tIns="45441" rIns="90882" bIns="454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80537"/>
            <a:ext cx="291453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82" tIns="45441" rIns="90882" bIns="4544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CH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112" y="9380537"/>
            <a:ext cx="29145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82" tIns="45441" rIns="90882" bIns="4544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F9673C1-B10B-4A71-96FC-7B6CB81AABD2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481911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727201" y="2314936"/>
            <a:ext cx="9569689" cy="2581155"/>
          </a:xfrm>
        </p:spPr>
        <p:txBody>
          <a:bodyPr/>
          <a:lstStyle>
            <a:lvl1pPr>
              <a:lnSpc>
                <a:spcPts val="6000"/>
              </a:lnSpc>
              <a:defRPr sz="5200"/>
            </a:lvl1pPr>
          </a:lstStyle>
          <a:p>
            <a:r>
              <a:rPr lang="de-CH" noProof="0"/>
              <a:t>[Titel der Präsentation]</a:t>
            </a:r>
            <a:endParaRPr lang="de-CH" noProof="0" dirty="0"/>
          </a:p>
        </p:txBody>
      </p:sp>
      <p:pic>
        <p:nvPicPr>
          <p:cNvPr id="6" name="Picture 37" descr="Logo_CMYK_po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8883" y="354973"/>
            <a:ext cx="1886400" cy="47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727200" y="5185226"/>
            <a:ext cx="9569691" cy="1168690"/>
          </a:xfrm>
        </p:spPr>
        <p:txBody>
          <a:bodyPr tIns="46800"/>
          <a:lstStyle>
            <a:lvl1pPr marL="0" indent="0" algn="l">
              <a:lnSpc>
                <a:spcPct val="100000"/>
              </a:lnSpc>
              <a:spcAft>
                <a:spcPts val="600"/>
              </a:spcAft>
              <a:buNone/>
              <a:defRPr sz="32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Box 32"/>
          <p:cNvSpPr txBox="1">
            <a:spLocks noChangeArrowheads="1"/>
          </p:cNvSpPr>
          <p:nvPr userDrawn="1"/>
        </p:nvSpPr>
        <p:spPr bwMode="auto">
          <a:xfrm>
            <a:off x="3324329" y="349110"/>
            <a:ext cx="2862943" cy="504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800" b="0" dirty="0">
                <a:latin typeface="Arial" charset="0"/>
              </a:rPr>
              <a:t>Dipartimento federale della difesa,</a:t>
            </a:r>
          </a:p>
          <a:p>
            <a:pPr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800" b="0" dirty="0">
                <a:latin typeface="Arial" charset="0"/>
              </a:rPr>
              <a:t>della protezione della popolazione e dello sport DDPS</a:t>
            </a:r>
          </a:p>
          <a:p>
            <a:pPr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800" b="1" dirty="0">
                <a:latin typeface="Arial" charset="0"/>
              </a:rPr>
              <a:t>Ufficio federale della protezione della popolazione UFPP</a:t>
            </a:r>
          </a:p>
          <a:p>
            <a:pPr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800" b="0" dirty="0">
                <a:latin typeface="Arial" charset="0"/>
              </a:rPr>
              <a:t>Protezione civile e Istruzione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F4C31F6-B467-4E63-BA4A-E33613CAA1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95999" y="220912"/>
            <a:ext cx="5497585" cy="70324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8BEAC77-CA7C-4CCC-9F15-DF74B21464E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55137" y="5624653"/>
            <a:ext cx="1988948" cy="828904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232" userDrawn="1">
          <p15:clr>
            <a:srgbClr val="FBAE40"/>
          </p15:clr>
        </p15:guide>
        <p15:guide id="4" orient="horz" pos="1548" userDrawn="1">
          <p15:clr>
            <a:srgbClr val="FBAE40"/>
          </p15:clr>
        </p15:guide>
        <p15:guide id="5" orient="horz" pos="3317" userDrawn="1">
          <p15:clr>
            <a:srgbClr val="FBAE40"/>
          </p15:clr>
        </p15:guide>
        <p15:guide id="6" pos="1088" userDrawn="1">
          <p15:clr>
            <a:srgbClr val="FBAE40"/>
          </p15:clr>
        </p15:guide>
        <p15:guide id="7" pos="710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1392238" y="1449388"/>
            <a:ext cx="10321925" cy="452661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de-CH" noProof="0" dirty="0"/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2E77BD6F-8212-4C78-8C02-FF06BBB9FB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1182" y="6340499"/>
            <a:ext cx="5771777" cy="28890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ts val="1200"/>
              </a:lnSpc>
              <a:defRPr sz="9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it-IT" dirty="0"/>
              <a:t>Esame professionale «istruttrice/ore della protezione civile con attestato federale»</a:t>
            </a:r>
          </a:p>
          <a:p>
            <a:r>
              <a:rPr lang="de-CH" b="0" dirty="0" err="1"/>
              <a:t>Direzione</a:t>
            </a:r>
            <a:r>
              <a:rPr lang="de-CH" b="0" dirty="0"/>
              <a:t> </a:t>
            </a:r>
            <a:r>
              <a:rPr lang="de-CH" b="0" dirty="0" err="1"/>
              <a:t>d’esame</a:t>
            </a:r>
            <a:endParaRPr lang="de-CH" b="0" dirty="0"/>
          </a:p>
        </p:txBody>
      </p:sp>
    </p:spTree>
    <p:extLst>
      <p:ext uri="{BB962C8B-B14F-4D97-AF65-F5344CB8AC3E}">
        <p14:creationId xmlns:p14="http://schemas.microsoft.com/office/powerpoint/2010/main" val="7648935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sseite + Logo + Hierarchiestuf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1183" y="1154291"/>
            <a:ext cx="10312449" cy="90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12" name="Inhaltsplatzhalter 3"/>
          <p:cNvSpPr>
            <a:spLocks noGrp="1"/>
          </p:cNvSpPr>
          <p:nvPr>
            <p:ph sz="quarter" idx="13"/>
          </p:nvPr>
        </p:nvSpPr>
        <p:spPr>
          <a:xfrm>
            <a:off x="1392238" y="2320065"/>
            <a:ext cx="10321925" cy="366481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0" name="Picture 37" descr="Logo_CMYK_po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7266" y="354973"/>
            <a:ext cx="1886400" cy="47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32"/>
          <p:cNvSpPr txBox="1">
            <a:spLocks noChangeArrowheads="1"/>
          </p:cNvSpPr>
          <p:nvPr userDrawn="1"/>
        </p:nvSpPr>
        <p:spPr bwMode="auto">
          <a:xfrm>
            <a:off x="3069976" y="342624"/>
            <a:ext cx="6724890" cy="504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800" b="0" dirty="0">
                <a:latin typeface="Arial" charset="0"/>
              </a:rPr>
              <a:t>Dipartimento federale della difesa,</a:t>
            </a:r>
          </a:p>
          <a:p>
            <a:pPr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800" b="0" dirty="0">
                <a:latin typeface="Arial" charset="0"/>
              </a:rPr>
              <a:t>della protezione della popolazione e dello sport DDPS</a:t>
            </a:r>
          </a:p>
          <a:p>
            <a:pPr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800" b="1" dirty="0">
                <a:latin typeface="Arial" charset="0"/>
              </a:rPr>
              <a:t>Ufficio federale della protezione della popolazione UFPP</a:t>
            </a:r>
          </a:p>
          <a:p>
            <a:pPr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800" b="0" dirty="0">
                <a:latin typeface="Arial" charset="0"/>
              </a:rPr>
              <a:t>Protezione civile e formazione</a:t>
            </a:r>
          </a:p>
        </p:txBody>
      </p:sp>
      <p:sp>
        <p:nvSpPr>
          <p:cNvPr id="14" name="Line 40"/>
          <p:cNvSpPr>
            <a:spLocks noChangeShapeType="1"/>
          </p:cNvSpPr>
          <p:nvPr userDrawn="1"/>
        </p:nvSpPr>
        <p:spPr bwMode="auto">
          <a:xfrm flipH="1">
            <a:off x="1401183" y="6263172"/>
            <a:ext cx="1033023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 sz="2400"/>
          </a:p>
        </p:txBody>
      </p:sp>
      <p:sp>
        <p:nvSpPr>
          <p:cNvPr id="18" name="Textplatzhalter 2"/>
          <p:cNvSpPr txBox="1">
            <a:spLocks/>
          </p:cNvSpPr>
          <p:nvPr userDrawn="1"/>
        </p:nvSpPr>
        <p:spPr>
          <a:xfrm>
            <a:off x="1401182" y="6493449"/>
            <a:ext cx="5771777" cy="182842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1" fontAlgn="base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9875" algn="l" rtl="0" eaLnBrk="1" fontAlgn="base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2pPr>
            <a:lvl3pPr marL="806450" indent="-268288" algn="l" rtl="0" eaLnBrk="1" fontAlgn="base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076325" indent="-269875" algn="l" rtl="0" eaLnBrk="1" fontAlgn="base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1344613" indent="-268288" algn="l" rtl="0" eaLnBrk="1" fontAlgn="base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CH" sz="900" baseline="0">
                <a:latin typeface="+mn-lt"/>
              </a:rPr>
              <a:t> </a:t>
            </a:r>
            <a:r>
              <a:rPr lang="de-CH" sz="900" b="0" kern="1200">
                <a:latin typeface="+mn-lt"/>
              </a:rPr>
              <a:t> </a:t>
            </a:r>
            <a:endParaRPr lang="de-CH" sz="900" b="0" baseline="0" dirty="0">
              <a:latin typeface="+mn-lt"/>
            </a:endParaRPr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EA0AD6B8-C3C7-4CAA-BDBD-C4745D7EF6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1182" y="6340499"/>
            <a:ext cx="5771777" cy="28890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ts val="1200"/>
              </a:lnSpc>
              <a:defRPr sz="9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it-IT" dirty="0"/>
              <a:t>Esame professionale «istruttrice/ore della protezione civile con attestato federale»</a:t>
            </a:r>
          </a:p>
          <a:p>
            <a:r>
              <a:rPr lang="de-CH" b="0" dirty="0" err="1"/>
              <a:t>Direzione</a:t>
            </a:r>
            <a:r>
              <a:rPr lang="de-CH" b="0" dirty="0"/>
              <a:t> </a:t>
            </a:r>
            <a:r>
              <a:rPr lang="de-CH" b="0" dirty="0" err="1"/>
              <a:t>d’esame</a:t>
            </a:r>
            <a:endParaRPr lang="de-CH" b="0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1449D5A2-BA36-4545-BA4F-6147BEC539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86563" y="228813"/>
            <a:ext cx="5844850" cy="747666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023FE886-A68D-4936-A1CB-53850DBC1C2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6177" y="6227966"/>
            <a:ext cx="476812" cy="51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586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de-CH" noProof="0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1401183" y="1449388"/>
            <a:ext cx="4896000" cy="452661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0"/>
          </p:nvPr>
        </p:nvSpPr>
        <p:spPr>
          <a:xfrm>
            <a:off x="6817360" y="1449388"/>
            <a:ext cx="4896000" cy="452661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e-CH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C8E16788-3D2B-4B43-8B5A-E6A2ED621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1182" y="6340499"/>
            <a:ext cx="5771777" cy="28890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ts val="1200"/>
              </a:lnSpc>
              <a:defRPr sz="9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it-IT" dirty="0"/>
              <a:t>Esame professionale «istruttrice/ore della protezione civile con attestato federale»</a:t>
            </a:r>
          </a:p>
          <a:p>
            <a:r>
              <a:rPr lang="de-CH" b="0" dirty="0" err="1"/>
              <a:t>Direzione</a:t>
            </a:r>
            <a:r>
              <a:rPr lang="de-CH" b="0" dirty="0"/>
              <a:t> </a:t>
            </a:r>
            <a:r>
              <a:rPr lang="de-CH" b="0" dirty="0" err="1"/>
              <a:t>d’esame</a:t>
            </a:r>
            <a:endParaRPr lang="de-CH" b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de-CH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9E227133-B68F-4202-A6B8-44B3BC053A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1182" y="6340499"/>
            <a:ext cx="5771777" cy="28890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ts val="1200"/>
              </a:lnSpc>
              <a:defRPr sz="9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it-IT" dirty="0"/>
              <a:t>Esame professionale «istruttrice/ore della protezione civile con attestato federale»</a:t>
            </a:r>
          </a:p>
          <a:p>
            <a:r>
              <a:rPr lang="de-CH" b="0" dirty="0" err="1"/>
              <a:t>Direzione</a:t>
            </a:r>
            <a:r>
              <a:rPr lang="de-CH" b="0" dirty="0"/>
              <a:t> </a:t>
            </a:r>
            <a:r>
              <a:rPr lang="de-CH" b="0" dirty="0" err="1"/>
              <a:t>d’esame</a:t>
            </a:r>
            <a:endParaRPr lang="de-CH" b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2EB7586E-4895-451D-8952-F18E886C8D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01182" y="6340499"/>
            <a:ext cx="5771777" cy="28890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ts val="1200"/>
              </a:lnSpc>
              <a:defRPr sz="9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it-IT" dirty="0"/>
              <a:t>Esame professionale «istruttrice/ore della protezione civile con attestato federale»</a:t>
            </a:r>
          </a:p>
          <a:p>
            <a:r>
              <a:rPr lang="de-CH" b="0" dirty="0" err="1"/>
              <a:t>Direzione</a:t>
            </a:r>
            <a:r>
              <a:rPr lang="de-CH" b="0" dirty="0"/>
              <a:t> </a:t>
            </a:r>
            <a:r>
              <a:rPr lang="de-CH" b="0" dirty="0" err="1"/>
              <a:t>d’esame</a:t>
            </a:r>
            <a:endParaRPr lang="de-CH" b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11104835" y="6340499"/>
            <a:ext cx="593619" cy="181586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45720" rtlCol="0" anchor="t"/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7D21FFDD-132D-4B5B-AD6B-BCC06A41D268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51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1401183" y="308471"/>
            <a:ext cx="10312449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CH" noProof="0" dirty="0"/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01236" y="1442721"/>
            <a:ext cx="10310764" cy="4533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dirty="0"/>
              <a:t>Klicken Sie, um die Formate des Vorlagentextes zu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 </a:t>
            </a:r>
          </a:p>
        </p:txBody>
      </p:sp>
      <p:sp>
        <p:nvSpPr>
          <p:cNvPr id="1064" name="Line 40"/>
          <p:cNvSpPr>
            <a:spLocks noChangeShapeType="1"/>
          </p:cNvSpPr>
          <p:nvPr/>
        </p:nvSpPr>
        <p:spPr bwMode="auto">
          <a:xfrm flipH="1">
            <a:off x="1401183" y="6263172"/>
            <a:ext cx="1033023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CH" sz="240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983" y="349111"/>
            <a:ext cx="277200" cy="3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1401182" y="6340499"/>
            <a:ext cx="5771777" cy="28890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ts val="1200"/>
              </a:lnSpc>
              <a:defRPr sz="9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it-IT" dirty="0"/>
              <a:t>Esame professionale «istruttrice/ore della protezione civile con attestato federale»</a:t>
            </a:r>
          </a:p>
          <a:p>
            <a:r>
              <a:rPr lang="de-CH" b="0" dirty="0" err="1"/>
              <a:t>Direzione</a:t>
            </a:r>
            <a:r>
              <a:rPr lang="de-CH" b="0" dirty="0"/>
              <a:t> </a:t>
            </a:r>
            <a:r>
              <a:rPr lang="de-CH" b="0" dirty="0" err="1"/>
              <a:t>d’esame</a:t>
            </a:r>
            <a:endParaRPr lang="de-CH" b="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8C890B7-D948-4587-B867-5EDDB43A2EC6}"/>
              </a:ext>
            </a:extLst>
          </p:cNvPr>
          <p:cNvPicPr/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18"/>
          <a:stretch/>
        </p:blipFill>
        <p:spPr bwMode="auto">
          <a:xfrm>
            <a:off x="1401182" y="29095"/>
            <a:ext cx="5759450" cy="2482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E5E6AF7-825F-432C-A1EC-2D14F17522EF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76177" y="6227966"/>
            <a:ext cx="476812" cy="5139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2" r:id="rId4"/>
    <p:sldLayoutId id="2147483654" r:id="rId5"/>
    <p:sldLayoutId id="2147483655" r:id="rId6"/>
  </p:sldLayoutIdLst>
  <p:hf sldNum="0" hdr="0"/>
  <p:txStyles>
    <p:titleStyle>
      <a:lvl1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268288" indent="-268288" algn="l" rtl="0" eaLnBrk="1" fontAlgn="base" hangingPunct="1">
        <a:lnSpc>
          <a:spcPts val="26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9875" algn="l" rtl="0" eaLnBrk="1" fontAlgn="base" hangingPunct="1">
        <a:lnSpc>
          <a:spcPts val="2600"/>
        </a:lnSpc>
        <a:spcBef>
          <a:spcPts val="0"/>
        </a:spcBef>
        <a:spcAft>
          <a:spcPts val="0"/>
        </a:spcAft>
        <a:buClr>
          <a:schemeClr val="accent6"/>
        </a:buClr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</a:defRPr>
      </a:lvl2pPr>
      <a:lvl3pPr marL="806450" indent="-268288" algn="l" rtl="0" eaLnBrk="1" fontAlgn="base" hangingPunct="1">
        <a:lnSpc>
          <a:spcPts val="2600"/>
        </a:lnSpc>
        <a:spcBef>
          <a:spcPts val="0"/>
        </a:spcBef>
        <a:spcAft>
          <a:spcPts val="0"/>
        </a:spcAft>
        <a:buClr>
          <a:schemeClr val="accent6"/>
        </a:buClr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</a:defRPr>
      </a:lvl3pPr>
      <a:lvl4pPr marL="1076325" indent="-269875" algn="l" rtl="0" eaLnBrk="1" fontAlgn="base" hangingPunct="1">
        <a:lnSpc>
          <a:spcPts val="2600"/>
        </a:lnSpc>
        <a:spcBef>
          <a:spcPts val="0"/>
        </a:spcBef>
        <a:spcAft>
          <a:spcPts val="0"/>
        </a:spcAft>
        <a:buClr>
          <a:schemeClr val="accent6"/>
        </a:buClr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</a:defRPr>
      </a:lvl4pPr>
      <a:lvl5pPr marL="1344613" indent="-268288" algn="l" rtl="0" eaLnBrk="1" fontAlgn="base" hangingPunct="1">
        <a:lnSpc>
          <a:spcPts val="2600"/>
        </a:lnSpc>
        <a:spcBef>
          <a:spcPts val="0"/>
        </a:spcBef>
        <a:spcAft>
          <a:spcPts val="0"/>
        </a:spcAft>
        <a:buClr>
          <a:schemeClr val="accent6"/>
        </a:buClr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01" userDrawn="1">
          <p15:clr>
            <a:srgbClr val="F26B43"/>
          </p15:clr>
        </p15:guide>
        <p15:guide id="3" orient="horz" pos="3942" userDrawn="1">
          <p15:clr>
            <a:srgbClr val="F26B43"/>
          </p15:clr>
        </p15:guide>
        <p15:guide id="5" pos="7379" userDrawn="1">
          <p15:clr>
            <a:srgbClr val="F26B43"/>
          </p15:clr>
        </p15:guide>
        <p15:guide id="7" orient="horz" pos="4156" userDrawn="1">
          <p15:clr>
            <a:srgbClr val="F26B43"/>
          </p15:clr>
        </p15:guide>
        <p15:guide id="8" orient="horz" pos="232" userDrawn="1">
          <p15:clr>
            <a:srgbClr val="F26B43"/>
          </p15:clr>
        </p15:guide>
        <p15:guide id="9" pos="869" userDrawn="1">
          <p15:clr>
            <a:srgbClr val="F26B43"/>
          </p15:clr>
        </p15:guide>
        <p15:guide id="10" orient="horz" pos="3770" userDrawn="1">
          <p15:clr>
            <a:srgbClr val="F26B43"/>
          </p15:clr>
        </p15:guide>
        <p15:guide id="11" orient="horz" pos="913" userDrawn="1">
          <p15:clr>
            <a:srgbClr val="F26B43"/>
          </p15:clr>
        </p15:guide>
        <p15:guide id="12" orient="horz" pos="336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abs.admin.ch/it/esame-professionale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CH" sz="5400" b="1" dirty="0"/>
              <a:t>Esame professionale</a:t>
            </a:r>
            <a:br>
              <a:rPr lang="it-CH" sz="5400" b="1" dirty="0"/>
            </a:br>
            <a:r>
              <a:rPr lang="fr-CH" sz="5400" dirty="0"/>
              <a:t>Data d’</a:t>
            </a:r>
            <a:r>
              <a:rPr lang="it-CH" sz="5400" dirty="0"/>
              <a:t>ordine</a:t>
            </a:r>
            <a:r>
              <a:rPr lang="fr-CH" sz="5400" dirty="0"/>
              <a:t> per il </a:t>
            </a:r>
            <a:r>
              <a:rPr lang="fr-CH" sz="5400" dirty="0" err="1"/>
              <a:t>lavoro</a:t>
            </a:r>
            <a:r>
              <a:rPr lang="fr-CH" sz="5400" dirty="0"/>
              <a:t> </a:t>
            </a:r>
            <a:r>
              <a:rPr lang="fr-CH" sz="5400" dirty="0" err="1"/>
              <a:t>scritto</a:t>
            </a:r>
            <a:br>
              <a:rPr lang="fr-CH" sz="5400" dirty="0"/>
            </a:br>
            <a:endParaRPr lang="de-CH" dirty="0"/>
          </a:p>
        </p:txBody>
      </p:sp>
      <p:sp>
        <p:nvSpPr>
          <p:cNvPr id="5" name="Textplatzhalter 5"/>
          <p:cNvSpPr txBox="1">
            <a:spLocks/>
          </p:cNvSpPr>
          <p:nvPr/>
        </p:nvSpPr>
        <p:spPr bwMode="auto">
          <a:xfrm>
            <a:off x="1727200" y="5697417"/>
            <a:ext cx="9569690" cy="656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9875" algn="l" rtl="0" eaLnBrk="1" fontAlgn="base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2pPr>
            <a:lvl3pPr marL="806450" indent="-268288" algn="l" rtl="0" eaLnBrk="1" fontAlgn="base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076325" indent="-269875" algn="l" rtl="0" eaLnBrk="1" fontAlgn="base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1344613" indent="-268288" algn="l" rtl="0" eaLnBrk="1" fontAlgn="base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CH" kern="0" dirty="0"/>
              <a:t>20.05.2025</a:t>
            </a:r>
          </a:p>
        </p:txBody>
      </p:sp>
      <p:sp>
        <p:nvSpPr>
          <p:cNvPr id="7" name="Textplatzhalter 2"/>
          <p:cNvSpPr txBox="1">
            <a:spLocks/>
          </p:cNvSpPr>
          <p:nvPr/>
        </p:nvSpPr>
        <p:spPr bwMode="auto">
          <a:xfrm>
            <a:off x="1727200" y="5185226"/>
            <a:ext cx="9569690" cy="690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9875" algn="l" rtl="0" eaLnBrk="1" fontAlgn="base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2pPr>
            <a:lvl3pPr marL="806450" indent="-268288" algn="l" rtl="0" eaLnBrk="1" fontAlgn="base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076325" indent="-269875" algn="l" rtl="0" eaLnBrk="1" fontAlgn="base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1344613" indent="-268288" algn="l" rtl="0" eaLnBrk="1" fontAlgn="base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CH" kern="0"/>
              <a:t> </a:t>
            </a:r>
            <a:endParaRPr lang="de-CH" kern="0" dirty="0"/>
          </a:p>
        </p:txBody>
      </p:sp>
    </p:spTree>
    <p:extLst>
      <p:ext uri="{BB962C8B-B14F-4D97-AF65-F5344CB8AC3E}">
        <p14:creationId xmlns:p14="http://schemas.microsoft.com/office/powerpoint/2010/main" val="314841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5F06B-694F-89FA-26D4-619BB74E8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38E3886-7527-A131-CA4C-D41B1EA6723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it-CH" dirty="0"/>
              <a:t>Il lavoro scritto permette ai candidati di dimostrare la loro attitudine a trattare in modo auto-nomo un problema che può sorgere nell’ambito del loro lavoro quotidiano, applicando le competenze tecniche e metodologiche acquisite </a:t>
            </a:r>
            <a:endParaRPr lang="fr-CH" sz="2000" noProof="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3140FE4-495E-EDEA-6701-54A8BD817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noProof="0" dirty="0" err="1"/>
              <a:t>Obiettivo</a:t>
            </a: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7D1E0AB-E909-D2A7-B55F-82A3065437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Esame professionale «istruttrice/ore della protezione civile con attestato federale»</a:t>
            </a:r>
          </a:p>
          <a:p>
            <a:r>
              <a:rPr lang="de-CH" b="0"/>
              <a:t>Direzione d’esame</a:t>
            </a:r>
            <a:endParaRPr lang="de-CH" b="0" dirty="0"/>
          </a:p>
        </p:txBody>
      </p:sp>
    </p:spTree>
    <p:extLst>
      <p:ext uri="{BB962C8B-B14F-4D97-AF65-F5344CB8AC3E}">
        <p14:creationId xmlns:p14="http://schemas.microsoft.com/office/powerpoint/2010/main" val="2523682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3ED704-2C2E-DA4F-7206-A075DB2E8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9998FDB-4405-47ED-7A2D-11CC5F9717A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it-CH" dirty="0"/>
              <a:t>Il lavoro scritto è incentrato sull’analisi delle esigenze dell’istruzione e dell’intervento nell’ambito della protezione civile e sull’attua-zione dei risultati dell’analisi nel quadro di un programma d’istruzione rilevante per la prassi e/o di un’esercitazione d’intervento. </a:t>
            </a:r>
            <a:endParaRPr lang="fr-CH" sz="3200" noProof="0" dirty="0"/>
          </a:p>
          <a:p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8448888-0A80-707F-CD5D-BBC1FCEE5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noProof="0" dirty="0" err="1"/>
              <a:t>Obiettivo</a:t>
            </a: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B5CA99F-FFB5-C619-5628-3C591F0FB7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Esame professionale «istruttrice/ore della protezione civile con attestato federale»</a:t>
            </a:r>
          </a:p>
          <a:p>
            <a:r>
              <a:rPr lang="de-CH" b="0"/>
              <a:t>Direzione d’esame</a:t>
            </a:r>
            <a:endParaRPr lang="de-CH" b="0" dirty="0"/>
          </a:p>
        </p:txBody>
      </p:sp>
    </p:spTree>
    <p:extLst>
      <p:ext uri="{BB962C8B-B14F-4D97-AF65-F5344CB8AC3E}">
        <p14:creationId xmlns:p14="http://schemas.microsoft.com/office/powerpoint/2010/main" val="1951973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19685-3656-4545-C1EF-79EE4D8FAA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1C38B97-4894-7FF7-0228-4B6F6207762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it-CH" sz="2000" dirty="0"/>
              <a:t>In seguito a un </a:t>
            </a:r>
            <a:r>
              <a:rPr lang="it-CH" sz="2000" b="1" dirty="0"/>
              <a:t>incarico scritto del committente</a:t>
            </a:r>
            <a:r>
              <a:rPr lang="it-CH" sz="2000" dirty="0"/>
              <a:t>, i candidati devono seguire e valutare un corso di ripetizione o un intervento di un’organizzazione di protezione civile (OPC)*. Sulla base dei punti forti e dei punti deboli osservati, i candidati presentano rispettiva-mente al committente1 o al cliente2 un programma d’istruzione specialistico orientato all’in-</a:t>
            </a:r>
            <a:r>
              <a:rPr lang="it-CH" sz="2000" dirty="0" err="1"/>
              <a:t>tervento</a:t>
            </a:r>
            <a:r>
              <a:rPr lang="it-CH" sz="2000" dirty="0"/>
              <a:t> e/o un’esercitazione d’intervento. Per l’attuazione i candidati elaborano almeno un piano di attuazione con scadenzario. Ulteriori requisiti relativi ai contenuti sono riportati al capitolo 2.2 del presente promemoria. </a:t>
            </a:r>
            <a:endParaRPr lang="fr-CH" sz="2000" noProof="0" dirty="0">
              <a:latin typeface="Arial" panose="020B0604020202020204" pitchFamily="34" charset="0"/>
              <a:ea typeface="Calibri" panose="020F0502020204030204" pitchFamily="34" charset="0"/>
              <a:cs typeface="Arial"/>
            </a:endParaRPr>
          </a:p>
          <a:p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218DA94-9BE5-276F-92D8-7C3B07E41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noProof="0" dirty="0" err="1"/>
              <a:t>Incarico</a:t>
            </a: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6CD6F7C-2EC4-2FFC-8950-E9BF31AA71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Esame professionale «istruttrice/ore della protezione civile con attestato federale»</a:t>
            </a:r>
          </a:p>
          <a:p>
            <a:r>
              <a:rPr lang="de-CH" b="0"/>
              <a:t>Direzione d’esame</a:t>
            </a:r>
            <a:endParaRPr lang="de-CH" b="0" dirty="0"/>
          </a:p>
        </p:txBody>
      </p:sp>
    </p:spTree>
    <p:extLst>
      <p:ext uri="{BB962C8B-B14F-4D97-AF65-F5344CB8AC3E}">
        <p14:creationId xmlns:p14="http://schemas.microsoft.com/office/powerpoint/2010/main" val="4280408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55EED-6AC8-F52E-F184-97069FF21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CB8FDA2-9480-FBE8-395C-FEF7F8FA2A9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it-CH" dirty="0"/>
              <a:t>I candidati possono presentare un altro argomento alla Commissione per la garanzia della qualità (CGQ) per l’approvazione tramite il committente o il datore di lavoro. L’obiettivo è in particolare quello di permettere l’ulteriore sviluppo dei corsi della protezione civile </a:t>
            </a:r>
            <a:endParaRPr lang="fr-CH" sz="2000" noProof="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4EE2A6A-8195-95B9-5BD8-E341A20D0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noProof="0" dirty="0" err="1"/>
              <a:t>Incarico</a:t>
            </a: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0BF5A99-B5B1-76B7-4DD2-540A0D36F0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Esame professionale «istruttrice/ore della protezione civile con attestato federale»</a:t>
            </a:r>
          </a:p>
          <a:p>
            <a:r>
              <a:rPr lang="de-CH" b="0"/>
              <a:t>Direzione d’esame</a:t>
            </a:r>
            <a:endParaRPr lang="de-CH" b="0" dirty="0"/>
          </a:p>
        </p:txBody>
      </p:sp>
    </p:spTree>
    <p:extLst>
      <p:ext uri="{BB962C8B-B14F-4D97-AF65-F5344CB8AC3E}">
        <p14:creationId xmlns:p14="http://schemas.microsoft.com/office/powerpoint/2010/main" val="679316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2696AF-CD93-5B1C-8466-C3649BA47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B253633-95C5-D326-AD89-FAE98B49D62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fr-CH" sz="2400" noProof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Chiarimento</a:t>
            </a:r>
            <a:r>
              <a:rPr lang="fr-CH" sz="2400" noProof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sui </a:t>
            </a:r>
            <a:r>
              <a:rPr lang="fr-CH" sz="2400" noProof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ruoli</a:t>
            </a:r>
            <a:r>
              <a:rPr lang="fr-CH" sz="2400" noProof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r>
              <a:rPr lang="fr-CH" sz="2400" b="1" noProof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mandante : </a:t>
            </a:r>
            <a:r>
              <a:rPr lang="fr-CH" sz="2400" noProof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sono in </a:t>
            </a:r>
            <a:r>
              <a:rPr lang="fr-CH" sz="2400" noProof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generale</a:t>
            </a:r>
            <a:r>
              <a:rPr lang="fr-CH" sz="2400" noProof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fr-CH" sz="2400" noProof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superori</a:t>
            </a:r>
            <a:r>
              <a:rPr lang="fr-CH" sz="2400" noProof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sz="2400" noProof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diretti</a:t>
            </a:r>
            <a:r>
              <a:rPr lang="fr-CH" sz="2400" noProof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lvl="1" indent="0">
              <a:buNone/>
            </a:pPr>
            <a:r>
              <a:rPr lang="fr-CH" sz="2400" noProof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(per </a:t>
            </a:r>
            <a:r>
              <a:rPr lang="fr-CH" sz="2400" noProof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esempio</a:t>
            </a:r>
            <a:r>
              <a:rPr lang="fr-CH" sz="2400" noProof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i </a:t>
            </a:r>
            <a:r>
              <a:rPr lang="fr-CH" sz="2400" noProof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capi</a:t>
            </a:r>
            <a:r>
              <a:rPr lang="fr-CH" sz="2400" noProof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sz="2400" noProof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dell’istruzione</a:t>
            </a:r>
            <a:r>
              <a:rPr lang="fr-CH" sz="2400" noProof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sz="2400" noProof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cantonali</a:t>
            </a:r>
            <a:r>
              <a:rPr lang="fr-CH" sz="2400" noProof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 </a:t>
            </a:r>
            <a:r>
              <a:rPr lang="fr-CH" sz="2400" noProof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capi</a:t>
            </a:r>
            <a:r>
              <a:rPr lang="fr-CH" sz="2400" noProof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sz="2400" noProof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sezione</a:t>
            </a:r>
            <a:r>
              <a:rPr lang="fr-CH" sz="2400" noProof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sz="2400" noProof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dell’UFPP</a:t>
            </a:r>
            <a:r>
              <a:rPr lang="fr-CH" sz="2400" noProof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CH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CH" sz="2400" noProof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cc.)</a:t>
            </a:r>
          </a:p>
          <a:p>
            <a:r>
              <a:rPr lang="fr-CH" sz="2400" b="1" noProof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cliente </a:t>
            </a:r>
            <a:r>
              <a:rPr lang="fr-CH" sz="2400" noProof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 il </a:t>
            </a:r>
            <a:r>
              <a:rPr lang="fr-CH" sz="2400" noProof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beneficiario</a:t>
            </a:r>
            <a:r>
              <a:rPr lang="fr-CH" sz="2400" noProof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principale del </a:t>
            </a:r>
            <a:r>
              <a:rPr lang="fr-CH" sz="2400" noProof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lavoro</a:t>
            </a:r>
            <a:r>
              <a:rPr lang="fr-CH" sz="2400" noProof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(per </a:t>
            </a:r>
            <a:r>
              <a:rPr lang="fr-CH" sz="2400" noProof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esempio</a:t>
            </a:r>
            <a:r>
              <a:rPr lang="fr-CH" sz="2400" noProof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OPC). Il cliente, </a:t>
            </a:r>
            <a:r>
              <a:rPr lang="fr-CH" sz="2400" noProof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talvolta</a:t>
            </a:r>
            <a:r>
              <a:rPr lang="fr-CH" sz="2400" noProof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CH" sz="2400" noProof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può</a:t>
            </a:r>
            <a:r>
              <a:rPr lang="fr-CH" sz="2400" noProof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sz="2400" noProof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essere</a:t>
            </a:r>
            <a:r>
              <a:rPr lang="fr-CH" sz="2400" noProof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il mandante.</a:t>
            </a:r>
          </a:p>
          <a:p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1124622-F87D-0B59-8A9F-E44638DA0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noProof="0" dirty="0" err="1"/>
              <a:t>Incarico</a:t>
            </a: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5A4A345-C925-AEF3-E887-609DA72D13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Esame professionale «istruttrice/ore della protezione civile con attestato federale»</a:t>
            </a:r>
          </a:p>
          <a:p>
            <a:r>
              <a:rPr lang="de-CH" b="0"/>
              <a:t>Direzione d’esame</a:t>
            </a:r>
            <a:endParaRPr lang="de-CH" b="0" dirty="0"/>
          </a:p>
        </p:txBody>
      </p:sp>
    </p:spTree>
    <p:extLst>
      <p:ext uri="{BB962C8B-B14F-4D97-AF65-F5344CB8AC3E}">
        <p14:creationId xmlns:p14="http://schemas.microsoft.com/office/powerpoint/2010/main" val="2849228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909B8-2E03-94C4-ED50-C91285C6B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A626D88-F536-51F2-D87A-F8E3186846F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83AC0AC-FC9E-4B4A-654B-5760196CC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noProof="0" dirty="0" err="1"/>
              <a:t>Contenuto</a:t>
            </a:r>
            <a:r>
              <a:rPr lang="fr-CH" noProof="0" dirty="0"/>
              <a:t> del </a:t>
            </a:r>
            <a:r>
              <a:rPr lang="fr-CH" noProof="0" dirty="0" err="1"/>
              <a:t>lavoro</a:t>
            </a:r>
            <a:r>
              <a:rPr lang="fr-CH" noProof="0" dirty="0"/>
              <a:t> </a:t>
            </a:r>
            <a:r>
              <a:rPr lang="fr-CH" noProof="0" dirty="0" err="1"/>
              <a:t>scritto</a:t>
            </a: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BA4A2D8-0982-C208-6EC2-D30B0AD1CC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Esame professionale «istruttrice/ore della protezione civile con attestato federale»</a:t>
            </a:r>
          </a:p>
          <a:p>
            <a:r>
              <a:rPr lang="de-CH" b="0"/>
              <a:t>Direzione d’esame</a:t>
            </a:r>
            <a:endParaRPr lang="de-CH" b="0" dirty="0"/>
          </a:p>
        </p:txBody>
      </p:sp>
      <p:pic>
        <p:nvPicPr>
          <p:cNvPr id="5" name="Picture 2" descr="Ãhnliches Foto">
            <a:extLst>
              <a:ext uri="{FF2B5EF4-FFF2-40B4-BE49-F238E27FC236}">
                <a16:creationId xmlns:a16="http://schemas.microsoft.com/office/drawing/2014/main" id="{1723E6B8-8E4B-25FD-2AD1-64783D6DD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203" y="1959557"/>
            <a:ext cx="3843655" cy="384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lkenförmige Legende 5">
            <a:extLst>
              <a:ext uri="{FF2B5EF4-FFF2-40B4-BE49-F238E27FC236}">
                <a16:creationId xmlns:a16="http://schemas.microsoft.com/office/drawing/2014/main" id="{14EDCD9F-78B0-B7FE-BD13-182CB20EAF36}"/>
              </a:ext>
            </a:extLst>
          </p:cNvPr>
          <p:cNvSpPr/>
          <p:nvPr/>
        </p:nvSpPr>
        <p:spPr bwMode="auto">
          <a:xfrm>
            <a:off x="5918027" y="1320172"/>
            <a:ext cx="3596640" cy="2872740"/>
          </a:xfrm>
          <a:prstGeom prst="cloudCallout">
            <a:avLst>
              <a:gd name="adj1" fmla="val -71045"/>
              <a:gd name="adj2" fmla="val 25630"/>
            </a:avLst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D0E67BF-30A4-7FDF-9682-D9F7DF958200}"/>
              </a:ext>
            </a:extLst>
          </p:cNvPr>
          <p:cNvSpPr txBox="1"/>
          <p:nvPr/>
        </p:nvSpPr>
        <p:spPr>
          <a:xfrm>
            <a:off x="6330630" y="1882028"/>
            <a:ext cx="27714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CH" dirty="0">
                <a:solidFill>
                  <a:srgbClr val="000000"/>
                </a:solidFill>
                <a:latin typeface="Arial" charset="0"/>
              </a:rPr>
              <a:t>Le volpi scaltre capiranno che ora parleremo della struttura di un lavoro scritto.</a:t>
            </a:r>
            <a:endParaRPr lang="de-CH" sz="14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608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38E59D-CC9F-5D8C-9E52-EDC4129498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8885C9C-CD1D-1326-78FF-492943D1EFD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it-CH" dirty="0"/>
              <a:t>la presentazione della situazione di partenza e del problema; </a:t>
            </a:r>
          </a:p>
          <a:p>
            <a:r>
              <a:rPr lang="it-CH" dirty="0"/>
              <a:t>il committente, il suo ruolo e la sua attinenza al tema;</a:t>
            </a:r>
          </a:p>
          <a:p>
            <a:r>
              <a:rPr lang="it-CH" dirty="0"/>
              <a:t>il cliente, il suo ruolo e la sua attinenza al tema;</a:t>
            </a:r>
          </a:p>
          <a:p>
            <a:r>
              <a:rPr lang="it-CH" dirty="0"/>
              <a:t>le domande guida, l’obiettivo del lavoro scritto e l’esito presumibile (eventualmente i motivi che potrebbero portare a risultati divergenti dalla descrizione);</a:t>
            </a:r>
          </a:p>
          <a:p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E3C6995-33A6-C360-5570-30F147A47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noProof="0" dirty="0" err="1"/>
              <a:t>Contenuto</a:t>
            </a:r>
            <a:r>
              <a:rPr lang="fr-CH" noProof="0" dirty="0"/>
              <a:t> del </a:t>
            </a:r>
            <a:r>
              <a:rPr lang="fr-CH" noProof="0" dirty="0" err="1"/>
              <a:t>lavoro</a:t>
            </a:r>
            <a:r>
              <a:rPr lang="fr-CH" noProof="0" dirty="0"/>
              <a:t> </a:t>
            </a:r>
            <a:r>
              <a:rPr lang="fr-CH" noProof="0" dirty="0" err="1"/>
              <a:t>scritto</a:t>
            </a: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99937A9-92CC-EB23-0BFD-B81E6C5879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Esame professionale «istruttrice/ore della protezione civile con attestato federale»</a:t>
            </a:r>
          </a:p>
          <a:p>
            <a:r>
              <a:rPr lang="de-CH" b="0"/>
              <a:t>Direzione d’esame</a:t>
            </a:r>
            <a:endParaRPr lang="de-CH" b="0" dirty="0"/>
          </a:p>
        </p:txBody>
      </p:sp>
      <p:pic>
        <p:nvPicPr>
          <p:cNvPr id="5" name="Picture 2" descr="Ãhnliches Foto">
            <a:extLst>
              <a:ext uri="{FF2B5EF4-FFF2-40B4-BE49-F238E27FC236}">
                <a16:creationId xmlns:a16="http://schemas.microsoft.com/office/drawing/2014/main" id="{989AEAA2-8F46-E532-E81C-80EE98806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2818" y="251186"/>
            <a:ext cx="630814" cy="63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201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35DB6C-0BA3-AE2B-3953-85E99C9102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FDB891F-266E-2AB7-A7D0-9836098C6A5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it-CH" dirty="0"/>
              <a:t>la raccolta, l’analisi e la valutazione dei dati (eventuali differenze tra la situazione </a:t>
            </a:r>
            <a:r>
              <a:rPr lang="it-CH" dirty="0" err="1"/>
              <a:t>at-tuale</a:t>
            </a:r>
            <a:r>
              <a:rPr lang="it-CH" dirty="0"/>
              <a:t> e quella auspicata) nonché il modo di procedere e gli strumenti e i metodi di va-lutazione utilizzati; </a:t>
            </a:r>
          </a:p>
          <a:p>
            <a:r>
              <a:rPr lang="it-CH" dirty="0"/>
              <a:t>un programma d’istruzione con una pianificazione che comprende gli obiettivi, i con-tenuti e le forme di insegnamento e apprendimento (cfr. l’esempio nell’allegato 3) e/o un concetto dell’esercizio di cui nel vademecum «Allestire e svolgere esercitazioni d’intervento» 1701-915-02-i;</a:t>
            </a:r>
            <a:endParaRPr lang="fr-FR" sz="2000" dirty="0"/>
          </a:p>
          <a:p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C7C8625-7FBB-56A4-309F-6A308146F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noProof="0" dirty="0" err="1"/>
              <a:t>Contenuto</a:t>
            </a:r>
            <a:r>
              <a:rPr lang="fr-CH" noProof="0" dirty="0"/>
              <a:t> del </a:t>
            </a:r>
            <a:r>
              <a:rPr lang="fr-CH" noProof="0" dirty="0" err="1"/>
              <a:t>lavoro</a:t>
            </a:r>
            <a:r>
              <a:rPr lang="fr-CH" noProof="0" dirty="0"/>
              <a:t> </a:t>
            </a:r>
            <a:r>
              <a:rPr lang="fr-CH" noProof="0" dirty="0" err="1"/>
              <a:t>scritto</a:t>
            </a: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EAB1768-509C-4608-060B-7DFD8565C4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Esame professionale «istruttrice/ore della protezione civile con attestato federale»</a:t>
            </a:r>
          </a:p>
          <a:p>
            <a:r>
              <a:rPr lang="de-CH" b="0"/>
              <a:t>Direzione d’esame</a:t>
            </a:r>
            <a:endParaRPr lang="de-CH" b="0" dirty="0"/>
          </a:p>
        </p:txBody>
      </p:sp>
      <p:pic>
        <p:nvPicPr>
          <p:cNvPr id="5" name="Picture 2" descr="Ãhnliches Foto">
            <a:extLst>
              <a:ext uri="{FF2B5EF4-FFF2-40B4-BE49-F238E27FC236}">
                <a16:creationId xmlns:a16="http://schemas.microsoft.com/office/drawing/2014/main" id="{F5DB7EEB-D1EB-5FF4-4E0F-F55B20EDF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2818" y="251186"/>
            <a:ext cx="630814" cy="63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263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E77B2A-4C37-E062-238C-7C533A24B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5E5AC2F-E68C-144A-365B-E63035C083F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it-CH" dirty="0"/>
              <a:t>il piano di attuazione con scadenzario; </a:t>
            </a:r>
          </a:p>
          <a:p>
            <a:r>
              <a:rPr lang="it-CH" dirty="0"/>
              <a:t>il colloquio con il committente e il cliente documentato; </a:t>
            </a:r>
          </a:p>
          <a:p>
            <a:r>
              <a:rPr lang="it-CH" dirty="0"/>
              <a:t>il procedimento ulteriore previsto; </a:t>
            </a:r>
          </a:p>
          <a:p>
            <a:r>
              <a:rPr lang="it-CH" dirty="0"/>
              <a:t>stima del valore aggiunto apportato dal programma d’istruzione o dal concetto dell’esercizio elaborato per l’organizzazione in esame e per se stesso; </a:t>
            </a:r>
          </a:p>
          <a:p>
            <a:r>
              <a:rPr lang="it-CH" dirty="0"/>
              <a:t>la riflessione sul proprio modo di procedere e le conclusioni tratte per i lavori futuri. </a:t>
            </a:r>
          </a:p>
          <a:p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D6650E9-6BE6-703C-A020-E62BDBEB8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noProof="0" dirty="0" err="1"/>
              <a:t>Contenuto</a:t>
            </a:r>
            <a:r>
              <a:rPr lang="fr-CH" noProof="0" dirty="0"/>
              <a:t> del </a:t>
            </a:r>
            <a:r>
              <a:rPr lang="fr-CH" noProof="0" dirty="0" err="1"/>
              <a:t>lavoro</a:t>
            </a:r>
            <a:r>
              <a:rPr lang="fr-CH" noProof="0" dirty="0"/>
              <a:t> </a:t>
            </a:r>
            <a:r>
              <a:rPr lang="fr-CH" noProof="0" dirty="0" err="1"/>
              <a:t>scritto</a:t>
            </a: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922986A-F428-9B4D-BEEF-A0C76AA3D9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Esame professionale «istruttrice/ore della protezione civile con attestato federale»</a:t>
            </a:r>
          </a:p>
          <a:p>
            <a:r>
              <a:rPr lang="de-CH" b="0"/>
              <a:t>Direzione d’esame</a:t>
            </a:r>
            <a:endParaRPr lang="de-CH" b="0" dirty="0"/>
          </a:p>
        </p:txBody>
      </p:sp>
      <p:pic>
        <p:nvPicPr>
          <p:cNvPr id="5" name="Picture 2" descr="Ãhnliches Foto">
            <a:extLst>
              <a:ext uri="{FF2B5EF4-FFF2-40B4-BE49-F238E27FC236}">
                <a16:creationId xmlns:a16="http://schemas.microsoft.com/office/drawing/2014/main" id="{39ABACB3-60EE-1EAF-B3BB-FD0AC2F57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2818" y="251186"/>
            <a:ext cx="630814" cy="63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969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C7B86F-1790-EF60-82F5-6FC6903C9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ABBD1E9-E0C2-D00C-CC26-E58668FEF0A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it-CH" i="1" dirty="0"/>
              <a:t>In tutto il lavoro scritto occorre sempre chiarire all’esperto le considerazioni che hanno portato a scegliere un dato modo di procedere o a prendere una data decisione. </a:t>
            </a:r>
          </a:p>
          <a:p>
            <a:r>
              <a:rPr lang="it-CH" i="1" dirty="0"/>
              <a:t>È opportuno inoltre esplicitare l’attinenza alle materie insegnate nel corso. </a:t>
            </a:r>
            <a:endParaRPr lang="fr-CH" sz="2000" noProof="0" dirty="0"/>
          </a:p>
          <a:p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1B1C955-A7BE-DCC1-E9D5-1AD406555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noProof="0" dirty="0" err="1"/>
              <a:t>Contenuto</a:t>
            </a:r>
            <a:r>
              <a:rPr lang="fr-CH" noProof="0" dirty="0"/>
              <a:t> del </a:t>
            </a:r>
            <a:r>
              <a:rPr lang="fr-CH" noProof="0" dirty="0" err="1"/>
              <a:t>lavoro</a:t>
            </a:r>
            <a:r>
              <a:rPr lang="fr-CH" noProof="0" dirty="0"/>
              <a:t> </a:t>
            </a:r>
            <a:r>
              <a:rPr lang="fr-CH" noProof="0" dirty="0" err="1"/>
              <a:t>scritto</a:t>
            </a: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548B8D-8AF6-357D-6121-9242CFC722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Esame professionale «istruttrice/ore della protezione civile con attestato federale»</a:t>
            </a:r>
          </a:p>
          <a:p>
            <a:r>
              <a:rPr lang="de-CH" b="0"/>
              <a:t>Direzione d’esame</a:t>
            </a:r>
            <a:endParaRPr lang="de-CH" b="0" dirty="0"/>
          </a:p>
        </p:txBody>
      </p:sp>
      <p:pic>
        <p:nvPicPr>
          <p:cNvPr id="5" name="Picture 2" descr="Ãhnliches Foto">
            <a:extLst>
              <a:ext uri="{FF2B5EF4-FFF2-40B4-BE49-F238E27FC236}">
                <a16:creationId xmlns:a16="http://schemas.microsoft.com/office/drawing/2014/main" id="{FC11FF30-01EB-E53B-2C85-E86229E22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2818" y="251186"/>
            <a:ext cx="630814" cy="63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277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ADA85C3-8FC4-475B-9DD7-D996032F371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60363" indent="-360363" algn="l">
              <a:spcAft>
                <a:spcPct val="50000"/>
              </a:spcAft>
              <a:buFontTx/>
              <a:buChar char="•"/>
            </a:pPr>
            <a:r>
              <a:rPr lang="it-CH" sz="2400" dirty="0"/>
              <a:t>Direzione d’esame ed esperti		</a:t>
            </a:r>
          </a:p>
          <a:p>
            <a:pPr marL="360363" indent="-360363" algn="l">
              <a:spcAft>
                <a:spcPct val="50000"/>
              </a:spcAft>
              <a:buFontTx/>
              <a:buChar char="•"/>
            </a:pPr>
            <a:r>
              <a:rPr lang="it-CH" sz="2400" dirty="0"/>
              <a:t>Informazioni concernenti gli esami professionali</a:t>
            </a:r>
          </a:p>
          <a:p>
            <a:pPr marL="360363" indent="-360363" algn="l">
              <a:spcAft>
                <a:spcPct val="50000"/>
              </a:spcAft>
              <a:buFontTx/>
              <a:buChar char="•"/>
            </a:pPr>
            <a:r>
              <a:rPr lang="it-CH" sz="2400" dirty="0"/>
              <a:t>Date dell’esame scritto</a:t>
            </a:r>
          </a:p>
          <a:p>
            <a:pPr marL="360363" indent="-360363" algn="l">
              <a:spcAft>
                <a:spcPct val="50000"/>
              </a:spcAft>
              <a:buFontTx/>
              <a:buChar char="•"/>
            </a:pPr>
            <a:r>
              <a:rPr lang="it-CH" sz="2400" dirty="0"/>
              <a:t>Redazione del lavoro scritto</a:t>
            </a:r>
          </a:p>
          <a:p>
            <a:pPr marL="817245" lvl="1" indent="-360045" algn="l">
              <a:spcAft>
                <a:spcPct val="50000"/>
              </a:spcAft>
              <a:buFontTx/>
              <a:buChar char="•"/>
            </a:pPr>
            <a:r>
              <a:rPr lang="it-CH" sz="2400" dirty="0"/>
              <a:t>obiettivo, missioni, contenuto</a:t>
            </a:r>
            <a:endParaRPr lang="it-CH" sz="2400" dirty="0">
              <a:cs typeface="Arial"/>
            </a:endParaRPr>
          </a:p>
          <a:p>
            <a:pPr marL="817563" lvl="1" indent="-360363" algn="l">
              <a:spcAft>
                <a:spcPct val="50000"/>
              </a:spcAft>
              <a:buFontTx/>
              <a:buChar char="•"/>
            </a:pPr>
            <a:r>
              <a:rPr lang="it-CH" sz="2400" dirty="0"/>
              <a:t>progetto («disposizioni»)</a:t>
            </a:r>
          </a:p>
          <a:p>
            <a:pPr marL="817563" lvl="1" indent="-360363" algn="l">
              <a:spcAft>
                <a:spcPct val="50000"/>
              </a:spcAft>
              <a:buFontTx/>
              <a:buChar char="•"/>
            </a:pPr>
            <a:r>
              <a:rPr lang="it-CH" sz="2400" dirty="0"/>
              <a:t>valutazione </a:t>
            </a:r>
          </a:p>
          <a:p>
            <a:pPr marL="360363" indent="-360363" algn="l">
              <a:spcAft>
                <a:spcPct val="50000"/>
              </a:spcAft>
              <a:buFontTx/>
              <a:buChar char="•"/>
            </a:pPr>
            <a:r>
              <a:rPr lang="it-CH" sz="2400" dirty="0"/>
              <a:t>Documenti di formazione</a:t>
            </a:r>
          </a:p>
          <a:p>
            <a:pPr marL="360363" indent="-360363" algn="l">
              <a:spcAft>
                <a:spcPct val="50000"/>
              </a:spcAft>
              <a:buFontTx/>
              <a:buChar char="•"/>
            </a:pPr>
            <a:r>
              <a:rPr lang="it-CH" sz="2400" dirty="0"/>
              <a:t>Domande </a:t>
            </a:r>
          </a:p>
          <a:p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7F3A2EB-8C7F-4640-B36B-B7BCE03F1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noProof="0" dirty="0"/>
              <a:t>Indice</a:t>
            </a: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9E5137A-2C8A-447C-B2AD-BA50D03698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Esame professionale «istruttrice/ore della protezione civile con attestato federale»</a:t>
            </a:r>
          </a:p>
          <a:p>
            <a:r>
              <a:rPr lang="de-CH" b="0"/>
              <a:t>Direzione d’esame</a:t>
            </a:r>
            <a:endParaRPr lang="de-CH" b="0" dirty="0"/>
          </a:p>
        </p:txBody>
      </p:sp>
    </p:spTree>
    <p:extLst>
      <p:ext uri="{BB962C8B-B14F-4D97-AF65-F5344CB8AC3E}">
        <p14:creationId xmlns:p14="http://schemas.microsoft.com/office/powerpoint/2010/main" val="3152777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D41C3-5503-6D9C-6456-6C8250E98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0999FFC-9ECA-E412-5608-4C67DA0CC76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CH" sz="2000" noProof="0" dirty="0" err="1"/>
              <a:t>Trovare</a:t>
            </a:r>
            <a:r>
              <a:rPr lang="fr-CH" sz="2000" noProof="0" dirty="0"/>
              <a:t> il mandante e il cliente </a:t>
            </a:r>
            <a:r>
              <a:rPr lang="fr-CH" sz="2000" noProof="0" dirty="0" err="1"/>
              <a:t>chiarire</a:t>
            </a:r>
            <a:r>
              <a:rPr lang="fr-CH" sz="2000" noProof="0" dirty="0"/>
              <a:t> la </a:t>
            </a:r>
            <a:r>
              <a:rPr lang="fr-CH" sz="2000" noProof="0" dirty="0" err="1"/>
              <a:t>missione</a:t>
            </a:r>
            <a:endParaRPr lang="fr-CH" sz="2000" noProof="0" dirty="0"/>
          </a:p>
          <a:p>
            <a:pPr marL="514350" indent="-514350">
              <a:buFont typeface="+mj-lt"/>
              <a:buAutoNum type="arabicPeriod"/>
            </a:pPr>
            <a:r>
              <a:rPr lang="fr-CH" sz="2000" noProof="0" dirty="0" err="1"/>
              <a:t>Stabilire</a:t>
            </a:r>
            <a:r>
              <a:rPr lang="fr-CH" sz="2000" noProof="0" dirty="0"/>
              <a:t> un piano </a:t>
            </a:r>
            <a:r>
              <a:rPr lang="fr-CH" sz="2000" noProof="0" dirty="0" err="1"/>
              <a:t>orario</a:t>
            </a:r>
            <a:r>
              <a:rPr lang="fr-CH" sz="2000" noProof="0" dirty="0"/>
              <a:t> personale (</a:t>
            </a:r>
            <a:r>
              <a:rPr lang="fr-CH" sz="2000" noProof="0" dirty="0" err="1"/>
              <a:t>calendario</a:t>
            </a:r>
            <a:r>
              <a:rPr lang="fr-CH" sz="2000" noProof="0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fr-CH" sz="2000" noProof="0" dirty="0" err="1"/>
              <a:t>Sottomettere</a:t>
            </a:r>
            <a:r>
              <a:rPr lang="fr-CH" sz="2000" noProof="0" dirty="0"/>
              <a:t> la </a:t>
            </a:r>
            <a:r>
              <a:rPr lang="fr-CH" sz="2000" noProof="0" dirty="0" err="1"/>
              <a:t>descrizione</a:t>
            </a:r>
            <a:r>
              <a:rPr lang="fr-CH" sz="2000" noProof="0" dirty="0"/>
              <a:t> </a:t>
            </a:r>
            <a:r>
              <a:rPr lang="fr-CH" sz="2000" u="sng" dirty="0"/>
              <a:t>(«</a:t>
            </a:r>
            <a:r>
              <a:rPr lang="fr-CH" sz="2000" u="sng" dirty="0" err="1"/>
              <a:t>descrizione</a:t>
            </a:r>
            <a:r>
              <a:rPr lang="fr-CH" sz="2000" u="sng" dirty="0"/>
              <a:t>»)</a:t>
            </a:r>
            <a:r>
              <a:rPr lang="fr-CH" sz="2000" dirty="0"/>
              <a:t> del </a:t>
            </a:r>
            <a:r>
              <a:rPr lang="fr-CH" sz="2000" dirty="0" err="1"/>
              <a:t>lavoro</a:t>
            </a:r>
            <a:r>
              <a:rPr lang="fr-CH" sz="2000" dirty="0"/>
              <a:t> </a:t>
            </a:r>
            <a:r>
              <a:rPr lang="fr-CH" sz="2000" dirty="0" err="1"/>
              <a:t>scritto</a:t>
            </a:r>
            <a:r>
              <a:rPr lang="fr-CH" sz="2000" dirty="0"/>
              <a:t> </a:t>
            </a:r>
            <a:r>
              <a:rPr lang="fr-CH" sz="2000" dirty="0" err="1"/>
              <a:t>agli</a:t>
            </a:r>
            <a:r>
              <a:rPr lang="fr-CH" sz="2000" dirty="0"/>
              <a:t> </a:t>
            </a:r>
            <a:r>
              <a:rPr lang="fr-CH" sz="2000" dirty="0" err="1"/>
              <a:t>esperti</a:t>
            </a:r>
            <a:r>
              <a:rPr lang="fr-CH" sz="2000" dirty="0"/>
              <a:t> per la </a:t>
            </a:r>
            <a:r>
              <a:rPr lang="fr-CH" sz="2000" dirty="0" err="1"/>
              <a:t>validazione</a:t>
            </a:r>
            <a:r>
              <a:rPr lang="fr-CH" sz="2000" noProof="0" dirty="0">
                <a:sym typeface="Wingdings" panose="05000000000000000000" pitchFamily="2" charset="2"/>
              </a:rPr>
              <a:t> </a:t>
            </a:r>
            <a:r>
              <a:rPr lang="fr-CH" sz="2000" noProof="0" dirty="0" err="1">
                <a:sym typeface="Wingdings" panose="05000000000000000000" pitchFamily="2" charset="2"/>
              </a:rPr>
              <a:t>accettato</a:t>
            </a:r>
            <a:r>
              <a:rPr lang="fr-CH" sz="2000" noProof="0" dirty="0">
                <a:sym typeface="Wingdings" panose="05000000000000000000" pitchFamily="2" charset="2"/>
              </a:rPr>
              <a:t> o </a:t>
            </a:r>
            <a:r>
              <a:rPr lang="fr-CH" sz="2000" noProof="0" dirty="0" err="1">
                <a:sym typeface="Wingdings" panose="05000000000000000000" pitchFamily="2" charset="2"/>
              </a:rPr>
              <a:t>rifiutato</a:t>
            </a:r>
            <a:endParaRPr lang="fr-CH" sz="2000" noProof="0" dirty="0"/>
          </a:p>
          <a:p>
            <a:pPr marL="514350" indent="-514350">
              <a:buFont typeface="+mj-lt"/>
              <a:buAutoNum type="arabicPeriod"/>
            </a:pPr>
            <a:r>
              <a:rPr lang="fr-CH" sz="2000" noProof="0" dirty="0" err="1"/>
              <a:t>Redigere</a:t>
            </a:r>
            <a:r>
              <a:rPr lang="fr-CH" sz="2000" noProof="0" dirty="0"/>
              <a:t> il </a:t>
            </a:r>
            <a:r>
              <a:rPr lang="fr-CH" sz="2000" noProof="0" dirty="0" err="1"/>
              <a:t>lavoro</a:t>
            </a:r>
            <a:r>
              <a:rPr lang="fr-CH" sz="2000" noProof="0" dirty="0"/>
              <a:t> </a:t>
            </a:r>
            <a:r>
              <a:rPr lang="fr-CH" sz="2000" noProof="0" dirty="0" err="1"/>
              <a:t>scritto</a:t>
            </a:r>
            <a:br>
              <a:rPr lang="fr-CH" sz="2000" noProof="0" dirty="0">
                <a:cs typeface="Arial"/>
              </a:rPr>
            </a:br>
            <a:r>
              <a:rPr lang="fr-CH" sz="2000" noProof="0" dirty="0" err="1"/>
              <a:t>astuzia</a:t>
            </a:r>
            <a:r>
              <a:rPr lang="fr-CH" sz="2000" noProof="0" dirty="0"/>
              <a:t> : l’indice </a:t>
            </a:r>
            <a:r>
              <a:rPr lang="fr-CH" sz="2000" noProof="0" dirty="0" err="1"/>
              <a:t>innanzitutto</a:t>
            </a:r>
            <a:br>
              <a:rPr lang="fr-CH" sz="2000" noProof="0" dirty="0">
                <a:cs typeface="Arial"/>
              </a:rPr>
            </a:br>
            <a:endParaRPr lang="fr-CH" sz="2000" noProof="0" dirty="0"/>
          </a:p>
          <a:p>
            <a:pPr>
              <a:buFont typeface="Wingdings" panose="05000000000000000000" pitchFamily="2" charset="2"/>
              <a:buChar char="Ø"/>
            </a:pPr>
            <a:r>
              <a:rPr lang="fr-CH" sz="2000" b="1" noProof="0" dirty="0" err="1">
                <a:solidFill>
                  <a:srgbClr val="0000FF"/>
                </a:solidFill>
              </a:rPr>
              <a:t>Osservazione</a:t>
            </a:r>
            <a:r>
              <a:rPr lang="fr-CH" sz="2000" b="1" noProof="0" dirty="0">
                <a:solidFill>
                  <a:srgbClr val="0000FF"/>
                </a:solidFill>
              </a:rPr>
              <a:t>  : </a:t>
            </a:r>
            <a:br>
              <a:rPr lang="fr-CH" sz="2000" b="1" noProof="0" dirty="0">
                <a:solidFill>
                  <a:srgbClr val="0000FF"/>
                </a:solidFill>
                <a:cs typeface="Arial"/>
              </a:rPr>
            </a:br>
            <a:r>
              <a:rPr lang="fr-CH" sz="2000" b="1" noProof="0" dirty="0" err="1">
                <a:solidFill>
                  <a:srgbClr val="0000FF"/>
                </a:solidFill>
                <a:cs typeface="Arial"/>
              </a:rPr>
              <a:t>gli</a:t>
            </a:r>
            <a:r>
              <a:rPr lang="fr-CH" sz="2000" b="1" noProof="0" dirty="0">
                <a:solidFill>
                  <a:srgbClr val="0000FF"/>
                </a:solidFill>
                <a:cs typeface="Arial"/>
              </a:rPr>
              <a:t> </a:t>
            </a:r>
            <a:r>
              <a:rPr lang="fr-CH" sz="2000" b="1" noProof="0" dirty="0" err="1">
                <a:solidFill>
                  <a:srgbClr val="0000FF"/>
                </a:solidFill>
                <a:cs typeface="Arial"/>
              </a:rPr>
              <a:t>esperti</a:t>
            </a:r>
            <a:r>
              <a:rPr lang="fr-CH" sz="2000" b="1" noProof="0" dirty="0">
                <a:solidFill>
                  <a:srgbClr val="0000FF"/>
                </a:solidFill>
                <a:cs typeface="Arial"/>
              </a:rPr>
              <a:t> non </a:t>
            </a:r>
            <a:r>
              <a:rPr lang="fr-CH" sz="2000" b="1" noProof="0" dirty="0" err="1">
                <a:solidFill>
                  <a:srgbClr val="0000FF"/>
                </a:solidFill>
                <a:cs typeface="Arial"/>
              </a:rPr>
              <a:t>intervengono</a:t>
            </a:r>
            <a:r>
              <a:rPr lang="fr-CH" sz="2000" b="1" noProof="0" dirty="0">
                <a:solidFill>
                  <a:srgbClr val="0000FF"/>
                </a:solidFill>
                <a:cs typeface="Arial"/>
              </a:rPr>
              <a:t> </a:t>
            </a:r>
            <a:r>
              <a:rPr lang="fr-CH" sz="2000" b="1" noProof="0" dirty="0" err="1">
                <a:solidFill>
                  <a:srgbClr val="0000FF"/>
                </a:solidFill>
                <a:cs typeface="Arial"/>
              </a:rPr>
              <a:t>durante</a:t>
            </a:r>
            <a:r>
              <a:rPr lang="fr-CH" sz="2000" b="1" noProof="0" dirty="0">
                <a:solidFill>
                  <a:srgbClr val="0000FF"/>
                </a:solidFill>
                <a:cs typeface="Arial"/>
              </a:rPr>
              <a:t> la </a:t>
            </a:r>
            <a:r>
              <a:rPr lang="fr-CH" sz="2000" b="1" noProof="0" dirty="0" err="1">
                <a:solidFill>
                  <a:srgbClr val="0000FF"/>
                </a:solidFill>
                <a:cs typeface="Arial"/>
              </a:rPr>
              <a:t>stesura</a:t>
            </a:r>
            <a:r>
              <a:rPr lang="fr-CH" sz="2000" b="1" noProof="0" dirty="0">
                <a:solidFill>
                  <a:srgbClr val="0000FF"/>
                </a:solidFill>
                <a:cs typeface="Arial"/>
              </a:rPr>
              <a:t> del </a:t>
            </a:r>
            <a:r>
              <a:rPr lang="fr-CH" sz="2000" b="1" noProof="0" dirty="0" err="1">
                <a:solidFill>
                  <a:srgbClr val="0000FF"/>
                </a:solidFill>
                <a:cs typeface="Arial"/>
              </a:rPr>
              <a:t>lavoro</a:t>
            </a:r>
            <a:r>
              <a:rPr lang="fr-CH" sz="2000" b="1" noProof="0" dirty="0">
                <a:solidFill>
                  <a:srgbClr val="0000FF"/>
                </a:solidFill>
              </a:rPr>
              <a:t> (= </a:t>
            </a:r>
            <a:r>
              <a:rPr lang="fr-CH" sz="2000" b="1" noProof="0" dirty="0" err="1">
                <a:solidFill>
                  <a:srgbClr val="0000FF"/>
                </a:solidFill>
              </a:rPr>
              <a:t>nessun</a:t>
            </a:r>
            <a:r>
              <a:rPr lang="fr-CH" sz="2000" b="1" noProof="0" dirty="0">
                <a:solidFill>
                  <a:srgbClr val="0000FF"/>
                </a:solidFill>
              </a:rPr>
              <a:t> coaching).</a:t>
            </a:r>
          </a:p>
          <a:p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C20240A-155A-3F08-8CF7-F835CDF50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noProof="0" dirty="0" err="1"/>
              <a:t>Tappe</a:t>
            </a:r>
            <a:r>
              <a:rPr lang="fr-CH" noProof="0" dirty="0"/>
              <a:t> verso l'</a:t>
            </a:r>
            <a:r>
              <a:rPr lang="fr-CH" noProof="0" dirty="0" err="1"/>
              <a:t>obiettivo</a:t>
            </a: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4147F8E-179F-4D8A-E7CD-72A8C7CC42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Esame professionale «istruttrice/ore della protezione civile con attestato federale»</a:t>
            </a:r>
          </a:p>
          <a:p>
            <a:r>
              <a:rPr lang="de-CH" b="0"/>
              <a:t>Direzione d’esame</a:t>
            </a:r>
            <a:endParaRPr lang="de-CH" b="0" dirty="0"/>
          </a:p>
        </p:txBody>
      </p:sp>
    </p:spTree>
    <p:extLst>
      <p:ext uri="{BB962C8B-B14F-4D97-AF65-F5344CB8AC3E}">
        <p14:creationId xmlns:p14="http://schemas.microsoft.com/office/powerpoint/2010/main" val="3121320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2152C-C3EB-44CB-1BE2-719EB8BF9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1713EDA-663E-FD23-DF94-AAB7E37E52C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CH" dirty="0" err="1"/>
              <a:t>Incarico</a:t>
            </a:r>
            <a:r>
              <a:rPr lang="fr-CH" dirty="0"/>
              <a:t> del </a:t>
            </a:r>
            <a:r>
              <a:rPr lang="fr-CH" dirty="0" err="1"/>
              <a:t>committente</a:t>
            </a:r>
            <a:endParaRPr lang="fr-CH" dirty="0"/>
          </a:p>
          <a:p>
            <a:r>
              <a:rPr lang="fr-CH" noProof="0" dirty="0"/>
              <a:t>Tema del </a:t>
            </a:r>
            <a:r>
              <a:rPr lang="fr-CH" noProof="0" dirty="0" err="1"/>
              <a:t>lavoro</a:t>
            </a:r>
            <a:r>
              <a:rPr lang="fr-CH" noProof="0" dirty="0"/>
              <a:t> </a:t>
            </a:r>
            <a:r>
              <a:rPr lang="fr-CH" noProof="0" dirty="0" err="1"/>
              <a:t>scritto</a:t>
            </a:r>
            <a:endParaRPr lang="fr-CH" noProof="0" dirty="0"/>
          </a:p>
          <a:p>
            <a:r>
              <a:rPr lang="fr-CH" noProof="0" dirty="0" err="1"/>
              <a:t>Descrizione</a:t>
            </a:r>
            <a:r>
              <a:rPr lang="fr-CH" noProof="0" dirty="0"/>
              <a:t> </a:t>
            </a:r>
            <a:r>
              <a:rPr lang="fr-CH" noProof="0" dirty="0" err="1"/>
              <a:t>della</a:t>
            </a:r>
            <a:r>
              <a:rPr lang="fr-CH" noProof="0" dirty="0"/>
              <a:t> </a:t>
            </a:r>
            <a:r>
              <a:rPr lang="fr-CH" noProof="0" dirty="0" err="1"/>
              <a:t>situazione</a:t>
            </a:r>
            <a:r>
              <a:rPr lang="fr-CH" noProof="0" dirty="0"/>
              <a:t> </a:t>
            </a:r>
            <a:r>
              <a:rPr lang="fr-CH" noProof="0" dirty="0" err="1"/>
              <a:t>iniziale</a:t>
            </a:r>
            <a:endParaRPr lang="fr-CH" noProof="0" dirty="0"/>
          </a:p>
          <a:p>
            <a:r>
              <a:rPr lang="fr-CH" dirty="0" err="1"/>
              <a:t>Obiettivo</a:t>
            </a:r>
            <a:r>
              <a:rPr lang="fr-CH" dirty="0"/>
              <a:t> del </a:t>
            </a:r>
            <a:r>
              <a:rPr lang="fr-CH" dirty="0" err="1"/>
              <a:t>lavoro</a:t>
            </a:r>
            <a:r>
              <a:rPr lang="fr-CH" dirty="0"/>
              <a:t> </a:t>
            </a:r>
            <a:r>
              <a:rPr lang="fr-CH" dirty="0" err="1"/>
              <a:t>scritto</a:t>
            </a:r>
            <a:endParaRPr lang="fr-CH" noProof="0" dirty="0"/>
          </a:p>
          <a:p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C26B36D-A934-8A0E-1646-957C3AD98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D</a:t>
            </a:r>
            <a:r>
              <a:rPr lang="fr-CH" noProof="0" dirty="0" err="1"/>
              <a:t>escrizione</a:t>
            </a:r>
            <a:r>
              <a:rPr lang="fr-CH" noProof="0" dirty="0"/>
              <a:t> </a:t>
            </a:r>
            <a:r>
              <a:rPr lang="fr-CH" noProof="0" dirty="0">
                <a:sym typeface="Wingdings" panose="05000000000000000000" pitchFamily="2" charset="2"/>
              </a:rPr>
              <a:t> </a:t>
            </a:r>
            <a:r>
              <a:rPr lang="fr-CH" noProof="0" dirty="0" err="1">
                <a:sym typeface="Wingdings" panose="05000000000000000000" pitchFamily="2" charset="2"/>
              </a:rPr>
              <a:t>utilizzare</a:t>
            </a:r>
            <a:r>
              <a:rPr lang="fr-CH" noProof="0" dirty="0">
                <a:sym typeface="Wingdings" panose="05000000000000000000" pitchFamily="2" charset="2"/>
              </a:rPr>
              <a:t> il </a:t>
            </a:r>
            <a:r>
              <a:rPr lang="fr-CH" noProof="0" dirty="0" err="1">
                <a:sym typeface="Wingdings" panose="05000000000000000000" pitchFamily="2" charset="2"/>
              </a:rPr>
              <a:t>formulario</a:t>
            </a: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5C90F84-FA6B-D30E-4784-EBC3EEF1A0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Esame professionale «istruttrice/ore della protezione civile con attestato federale»</a:t>
            </a:r>
          </a:p>
          <a:p>
            <a:r>
              <a:rPr lang="de-CH" b="0"/>
              <a:t>Direzione d’esame</a:t>
            </a:r>
            <a:endParaRPr lang="de-CH" b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7865735-1943-66A3-6934-2A4CD6569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2685" y="882000"/>
            <a:ext cx="3693934" cy="5581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0091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D2DFC3-AB3A-4F95-137E-944D42101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74BE9C8-2D0C-8F14-2EF6-6AA0C1290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D</a:t>
            </a:r>
            <a:r>
              <a:rPr lang="fr-CH" noProof="0" dirty="0" err="1"/>
              <a:t>escrizione</a:t>
            </a:r>
            <a:r>
              <a:rPr lang="fr-CH" noProof="0" dirty="0"/>
              <a:t> </a:t>
            </a:r>
            <a:r>
              <a:rPr lang="fr-CH" noProof="0" dirty="0">
                <a:sym typeface="Wingdings" panose="05000000000000000000" pitchFamily="2" charset="2"/>
              </a:rPr>
              <a:t> </a:t>
            </a:r>
            <a:r>
              <a:rPr lang="fr-CH" noProof="0" dirty="0" err="1">
                <a:sym typeface="Wingdings" panose="05000000000000000000" pitchFamily="2" charset="2"/>
              </a:rPr>
              <a:t>utilizzare</a:t>
            </a:r>
            <a:r>
              <a:rPr lang="fr-CH" noProof="0" dirty="0">
                <a:sym typeface="Wingdings" panose="05000000000000000000" pitchFamily="2" charset="2"/>
              </a:rPr>
              <a:t> il </a:t>
            </a:r>
            <a:r>
              <a:rPr lang="fr-CH" noProof="0" dirty="0" err="1">
                <a:sym typeface="Wingdings" panose="05000000000000000000" pitchFamily="2" charset="2"/>
              </a:rPr>
              <a:t>formulario</a:t>
            </a: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D4CD4F4-995E-061E-7FC4-45A2098490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Esame professionale «istruttrice/ore della protezione civile con attestato federale»</a:t>
            </a:r>
          </a:p>
          <a:p>
            <a:r>
              <a:rPr lang="de-CH" b="0"/>
              <a:t>Direzione d’esame</a:t>
            </a:r>
            <a:endParaRPr lang="de-CH" b="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8B850D6-4775-2D3C-BA77-2908BFE1F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2685" y="882000"/>
            <a:ext cx="3693934" cy="5581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feil nach rechts 7">
            <a:extLst>
              <a:ext uri="{FF2B5EF4-FFF2-40B4-BE49-F238E27FC236}">
                <a16:creationId xmlns:a16="http://schemas.microsoft.com/office/drawing/2014/main" id="{A3FA3620-BDC3-B215-8097-5EF42B76C85D}"/>
              </a:ext>
            </a:extLst>
          </p:cNvPr>
          <p:cNvSpPr/>
          <p:nvPr/>
        </p:nvSpPr>
        <p:spPr bwMode="auto">
          <a:xfrm>
            <a:off x="2572739" y="1864053"/>
            <a:ext cx="3599151" cy="951345"/>
          </a:xfrm>
          <a:prstGeom prst="rightArrow">
            <a:avLst/>
          </a:prstGeom>
          <a:solidFill>
            <a:srgbClr val="FFFFCC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Coordiante</a:t>
            </a:r>
            <a:r>
              <a:rPr kumimoji="0" lang="de-CH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di </a:t>
            </a:r>
            <a:r>
              <a:rPr kumimoji="0" lang="de-CH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contatto</a:t>
            </a:r>
            <a:r>
              <a:rPr kumimoji="0" lang="de-CH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private</a:t>
            </a:r>
          </a:p>
        </p:txBody>
      </p:sp>
      <p:sp>
        <p:nvSpPr>
          <p:cNvPr id="7" name="Pfeil nach rechts 8">
            <a:extLst>
              <a:ext uri="{FF2B5EF4-FFF2-40B4-BE49-F238E27FC236}">
                <a16:creationId xmlns:a16="http://schemas.microsoft.com/office/drawing/2014/main" id="{3FEA8F47-8AA5-3C83-0CCE-5E4E1E43C29C}"/>
              </a:ext>
            </a:extLst>
          </p:cNvPr>
          <p:cNvSpPr/>
          <p:nvPr/>
        </p:nvSpPr>
        <p:spPr bwMode="auto">
          <a:xfrm>
            <a:off x="2572738" y="3772150"/>
            <a:ext cx="3599151" cy="951345"/>
          </a:xfrm>
          <a:prstGeom prst="rightArrow">
            <a:avLst/>
          </a:prstGeom>
          <a:solidFill>
            <a:srgbClr val="FFFFCC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Di </a:t>
            </a:r>
            <a:r>
              <a:rPr kumimoji="0" lang="de-CH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cosa</a:t>
            </a:r>
            <a:r>
              <a:rPr kumimoji="0" lang="de-CH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si </a:t>
            </a:r>
            <a:r>
              <a:rPr kumimoji="0" lang="de-CH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tratta</a:t>
            </a:r>
            <a:r>
              <a:rPr kumimoji="0" lang="de-CH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e </a:t>
            </a:r>
            <a:r>
              <a:rPr kumimoji="0" lang="de-CH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perchè</a:t>
            </a:r>
            <a:r>
              <a:rPr kumimoji="0" lang="de-CH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mi </a:t>
            </a:r>
            <a:r>
              <a:rPr kumimoji="0" lang="de-CH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interessa</a:t>
            </a:r>
            <a:r>
              <a:rPr kumimoji="0" lang="de-CH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? </a:t>
            </a:r>
          </a:p>
        </p:txBody>
      </p:sp>
      <p:sp>
        <p:nvSpPr>
          <p:cNvPr id="8" name="Pfeil nach rechts 9">
            <a:extLst>
              <a:ext uri="{FF2B5EF4-FFF2-40B4-BE49-F238E27FC236}">
                <a16:creationId xmlns:a16="http://schemas.microsoft.com/office/drawing/2014/main" id="{17C8FFBD-F2A0-0BDB-0808-4563F3D165C9}"/>
              </a:ext>
            </a:extLst>
          </p:cNvPr>
          <p:cNvSpPr/>
          <p:nvPr/>
        </p:nvSpPr>
        <p:spPr bwMode="auto">
          <a:xfrm>
            <a:off x="2572738" y="4457267"/>
            <a:ext cx="3599151" cy="951345"/>
          </a:xfrm>
          <a:prstGeom prst="rightArrow">
            <a:avLst/>
          </a:prstGeom>
          <a:solidFill>
            <a:srgbClr val="FFFFCC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Cos’è</a:t>
            </a:r>
            <a:r>
              <a:rPr kumimoji="0" lang="de-CH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de-CH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successo</a:t>
            </a:r>
            <a:r>
              <a:rPr kumimoji="0" lang="de-CH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? </a:t>
            </a:r>
            <a:r>
              <a:rPr kumimoji="0" lang="de-CH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Perchè</a:t>
            </a:r>
            <a:r>
              <a:rPr kumimoji="0" lang="de-CH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de-CH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sono</a:t>
            </a:r>
            <a:r>
              <a:rPr kumimoji="0" lang="de-CH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de-CH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qui</a:t>
            </a:r>
            <a:r>
              <a:rPr kumimoji="0" lang="de-CH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?</a:t>
            </a:r>
          </a:p>
        </p:txBody>
      </p:sp>
      <p:sp>
        <p:nvSpPr>
          <p:cNvPr id="9" name="Pfeil nach rechts 10">
            <a:extLst>
              <a:ext uri="{FF2B5EF4-FFF2-40B4-BE49-F238E27FC236}">
                <a16:creationId xmlns:a16="http://schemas.microsoft.com/office/drawing/2014/main" id="{00DA5836-70C5-9C99-BCF3-0B47349E9776}"/>
              </a:ext>
            </a:extLst>
          </p:cNvPr>
          <p:cNvSpPr/>
          <p:nvPr/>
        </p:nvSpPr>
        <p:spPr bwMode="auto">
          <a:xfrm>
            <a:off x="2572738" y="5297438"/>
            <a:ext cx="3599151" cy="951345"/>
          </a:xfrm>
          <a:prstGeom prst="rightArrow">
            <a:avLst/>
          </a:prstGeom>
          <a:solidFill>
            <a:srgbClr val="FFFFCC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Quali</a:t>
            </a:r>
            <a:r>
              <a:rPr kumimoji="0" lang="de-CH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de-CH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sono</a:t>
            </a:r>
            <a:r>
              <a:rPr kumimoji="0" lang="de-CH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le </a:t>
            </a:r>
            <a:r>
              <a:rPr kumimoji="0" lang="de-CH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possibili</a:t>
            </a:r>
            <a:r>
              <a:rPr kumimoji="0" lang="de-CH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de-CH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soluzioni</a:t>
            </a:r>
            <a:r>
              <a:rPr kumimoji="0" lang="de-CH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?</a:t>
            </a:r>
          </a:p>
        </p:txBody>
      </p:sp>
      <p:sp>
        <p:nvSpPr>
          <p:cNvPr id="10" name="Pfeil nach rechts 8">
            <a:extLst>
              <a:ext uri="{FF2B5EF4-FFF2-40B4-BE49-F238E27FC236}">
                <a16:creationId xmlns:a16="http://schemas.microsoft.com/office/drawing/2014/main" id="{79592675-996F-01F2-48E9-E6BC06F63B20}"/>
              </a:ext>
            </a:extLst>
          </p:cNvPr>
          <p:cNvSpPr/>
          <p:nvPr/>
        </p:nvSpPr>
        <p:spPr bwMode="auto">
          <a:xfrm>
            <a:off x="2572738" y="3124266"/>
            <a:ext cx="3599151" cy="951345"/>
          </a:xfrm>
          <a:prstGeom prst="rightArrow">
            <a:avLst/>
          </a:prstGeom>
          <a:solidFill>
            <a:srgbClr val="FFFFCC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Quale</a:t>
            </a:r>
            <a:r>
              <a:rPr kumimoji="0" lang="de-CH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de-CH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accordo</a:t>
            </a:r>
            <a:r>
              <a:rPr kumimoji="0" lang="de-CH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ho </a:t>
            </a:r>
            <a:r>
              <a:rPr kumimoji="0" lang="de-CH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con</a:t>
            </a:r>
            <a:r>
              <a:rPr kumimoji="0" lang="de-CH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de-CH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il</a:t>
            </a:r>
            <a:r>
              <a:rPr kumimoji="0" lang="de-CH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de-CH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mandante</a:t>
            </a:r>
            <a:r>
              <a:rPr kumimoji="0" lang="de-CH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918539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D069A-B1E6-B873-16B5-5D4D6E1A3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5540245-8012-D0DA-1C68-CDAD5DC1857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CH" sz="2400" noProof="0" dirty="0" err="1"/>
              <a:t>Rispettare</a:t>
            </a:r>
            <a:r>
              <a:rPr lang="fr-CH" sz="2400" noProof="0" dirty="0"/>
              <a:t> le </a:t>
            </a:r>
            <a:r>
              <a:rPr lang="fr-CH" sz="2400" noProof="0" dirty="0" err="1"/>
              <a:t>direttive</a:t>
            </a:r>
            <a:r>
              <a:rPr lang="fr-CH" sz="2400" noProof="0" dirty="0"/>
              <a:t> </a:t>
            </a:r>
            <a:r>
              <a:rPr lang="fr-CH" sz="2400" noProof="0" dirty="0" err="1"/>
              <a:t>formali</a:t>
            </a:r>
            <a:r>
              <a:rPr lang="fr-CH" sz="2400" noProof="0" dirty="0"/>
              <a:t> per il </a:t>
            </a:r>
            <a:r>
              <a:rPr lang="fr-CH" sz="2400" noProof="0" dirty="0" err="1"/>
              <a:t>lavoro</a:t>
            </a:r>
            <a:r>
              <a:rPr lang="fr-CH" sz="2400" noProof="0" dirty="0"/>
              <a:t> </a:t>
            </a:r>
            <a:r>
              <a:rPr lang="fr-CH" sz="2400" noProof="0" dirty="0" err="1"/>
              <a:t>scritto</a:t>
            </a:r>
            <a:endParaRPr lang="fr-CH" sz="2400" noProof="0" dirty="0"/>
          </a:p>
          <a:p>
            <a:pPr lvl="1"/>
            <a:r>
              <a:rPr lang="fr-CH" sz="2400" noProof="0" dirty="0">
                <a:solidFill>
                  <a:schemeClr val="tx1"/>
                </a:solidFill>
              </a:rPr>
              <a:t>Volume </a:t>
            </a:r>
          </a:p>
          <a:p>
            <a:pPr lvl="1"/>
            <a:r>
              <a:rPr lang="fr-CH" sz="2400" noProof="0" dirty="0" err="1">
                <a:solidFill>
                  <a:schemeClr val="tx1"/>
                </a:solidFill>
              </a:rPr>
              <a:t>Formato</a:t>
            </a:r>
            <a:r>
              <a:rPr lang="fr-CH" sz="2400" noProof="0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fr-CH" sz="2400" noProof="0" dirty="0">
                <a:solidFill>
                  <a:schemeClr val="tx1"/>
                </a:solidFill>
              </a:rPr>
              <a:t>Prima pagina</a:t>
            </a:r>
          </a:p>
          <a:p>
            <a:pPr lvl="1"/>
            <a:r>
              <a:rPr lang="it-CH" dirty="0"/>
              <a:t>Citazioni con indicazione della fonte </a:t>
            </a:r>
            <a:r>
              <a:rPr lang="fr-FR" sz="2400" noProof="0" dirty="0">
                <a:solidFill>
                  <a:schemeClr val="tx1"/>
                </a:solidFill>
              </a:rPr>
              <a:t>(</a:t>
            </a:r>
            <a:r>
              <a:rPr lang="fr-FR" sz="2400" noProof="0" dirty="0" err="1">
                <a:solidFill>
                  <a:schemeClr val="tx1"/>
                </a:solidFill>
              </a:rPr>
              <a:t>comprese</a:t>
            </a:r>
            <a:r>
              <a:rPr lang="fr-FR" sz="2400" noProof="0" dirty="0">
                <a:solidFill>
                  <a:schemeClr val="tx1"/>
                </a:solidFill>
              </a:rPr>
              <a:t> le </a:t>
            </a:r>
            <a:r>
              <a:rPr lang="fr-FR" sz="2400" noProof="0" dirty="0" err="1">
                <a:solidFill>
                  <a:schemeClr val="tx1"/>
                </a:solidFill>
              </a:rPr>
              <a:t>applicazioni</a:t>
            </a:r>
            <a:r>
              <a:rPr lang="fr-FR" sz="2400" noProof="0" dirty="0">
                <a:solidFill>
                  <a:schemeClr val="tx1"/>
                </a:solidFill>
              </a:rPr>
              <a:t> come Chat-GPT)</a:t>
            </a:r>
            <a:endParaRPr lang="fr-CH" sz="2400" noProof="0" dirty="0">
              <a:solidFill>
                <a:schemeClr val="tx1"/>
              </a:solidFill>
            </a:endParaRPr>
          </a:p>
          <a:p>
            <a:pPr lvl="1"/>
            <a:r>
              <a:rPr lang="fr-CH" sz="2400" noProof="0" dirty="0" err="1"/>
              <a:t>Bibliografia</a:t>
            </a:r>
            <a:endParaRPr lang="fr-CH" sz="2400" noProof="0" dirty="0">
              <a:solidFill>
                <a:schemeClr val="tx1"/>
              </a:solidFill>
            </a:endParaRPr>
          </a:p>
          <a:p>
            <a:pPr lvl="1"/>
            <a:r>
              <a:rPr lang="fr-CH" sz="2400" noProof="0" dirty="0" err="1">
                <a:solidFill>
                  <a:schemeClr val="tx1"/>
                </a:solidFill>
              </a:rPr>
              <a:t>Dichiarazione</a:t>
            </a:r>
            <a:r>
              <a:rPr lang="fr-CH" sz="2400" noProof="0" dirty="0">
                <a:solidFill>
                  <a:schemeClr val="tx1"/>
                </a:solidFill>
              </a:rPr>
              <a:t> di </a:t>
            </a:r>
            <a:r>
              <a:rPr lang="fr-CH" sz="2400" noProof="0" dirty="0" err="1">
                <a:solidFill>
                  <a:schemeClr val="tx1"/>
                </a:solidFill>
              </a:rPr>
              <a:t>autenticità</a:t>
            </a:r>
            <a:endParaRPr lang="fr-CH" sz="2400" noProof="0" dirty="0">
              <a:solidFill>
                <a:schemeClr val="tx1"/>
              </a:solidFill>
            </a:endParaRPr>
          </a:p>
          <a:p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F16B1E4-03CC-CE90-14D3-699575E15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noProof="0" dirty="0" err="1"/>
              <a:t>Stesura</a:t>
            </a:r>
            <a:r>
              <a:rPr lang="fr-CH" noProof="0" dirty="0"/>
              <a:t> del </a:t>
            </a:r>
            <a:r>
              <a:rPr lang="fr-CH" noProof="0" dirty="0" err="1"/>
              <a:t>lavoro</a:t>
            </a:r>
            <a:r>
              <a:rPr lang="fr-CH" noProof="0" dirty="0"/>
              <a:t> </a:t>
            </a:r>
            <a:r>
              <a:rPr lang="fr-CH" noProof="0" dirty="0" err="1"/>
              <a:t>scritto</a:t>
            </a: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9590188-AE58-721A-E277-2D4EB4B62E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Esame professionale «istruttrice/ore della protezione civile con attestato federale»</a:t>
            </a:r>
          </a:p>
          <a:p>
            <a:r>
              <a:rPr lang="de-CH" b="0"/>
              <a:t>Direzione d’esame</a:t>
            </a:r>
            <a:endParaRPr lang="de-CH" b="0" dirty="0"/>
          </a:p>
        </p:txBody>
      </p:sp>
    </p:spTree>
    <p:extLst>
      <p:ext uri="{BB962C8B-B14F-4D97-AF65-F5344CB8AC3E}">
        <p14:creationId xmlns:p14="http://schemas.microsoft.com/office/powerpoint/2010/main" val="31372013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F3ED10-1C79-000B-9EDC-1690B274B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1D98569-AECE-97D6-9188-E2BB1865358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it-CH" dirty="0"/>
              <a:t>Criteri normativi </a:t>
            </a:r>
          </a:p>
          <a:p>
            <a:r>
              <a:rPr lang="it-CH" dirty="0"/>
              <a:t>il rispetto dei criteri formali </a:t>
            </a:r>
          </a:p>
          <a:p>
            <a:r>
              <a:rPr lang="it-CH" dirty="0"/>
              <a:t>la ripartizione e la struttura </a:t>
            </a:r>
          </a:p>
          <a:p>
            <a:r>
              <a:rPr lang="it-CH" dirty="0"/>
              <a:t>l’espressione linguistica </a:t>
            </a:r>
          </a:p>
          <a:p>
            <a:r>
              <a:rPr lang="it-CH" dirty="0"/>
              <a:t>Indici necessari secondo il promemoria parte 1 dell’esame professionale </a:t>
            </a:r>
          </a:p>
          <a:p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AE6F690-E1B5-6B04-03D3-58A33D5D9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Valutazione</a:t>
            </a:r>
            <a:r>
              <a:rPr lang="fr-CH" dirty="0"/>
              <a:t> del </a:t>
            </a:r>
            <a:r>
              <a:rPr lang="fr-CH" dirty="0" err="1"/>
              <a:t>lavoro</a:t>
            </a:r>
            <a:r>
              <a:rPr lang="fr-CH" dirty="0"/>
              <a:t> </a:t>
            </a:r>
            <a:r>
              <a:rPr lang="fr-CH" dirty="0" err="1"/>
              <a:t>scritto</a:t>
            </a: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9706D45-8817-1B4C-C307-8E708D0B34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Esame professionale «istruttrice/ore della protezione civile con attestato federale»</a:t>
            </a:r>
          </a:p>
          <a:p>
            <a:r>
              <a:rPr lang="de-CH" b="0"/>
              <a:t>Direzione d’esame</a:t>
            </a:r>
            <a:endParaRPr lang="de-CH" b="0" dirty="0"/>
          </a:p>
        </p:txBody>
      </p:sp>
    </p:spTree>
    <p:extLst>
      <p:ext uri="{BB962C8B-B14F-4D97-AF65-F5344CB8AC3E}">
        <p14:creationId xmlns:p14="http://schemas.microsoft.com/office/powerpoint/2010/main" val="32382953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A8368-0990-0103-C4AF-5587F50204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4BD7FB6-F363-FFFB-3C52-46A0A6190D3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it-CH" dirty="0"/>
              <a:t>Criteri contenutistici / tecnici </a:t>
            </a:r>
          </a:p>
          <a:p>
            <a:r>
              <a:rPr lang="it-CH" dirty="0"/>
              <a:t>la situazione iniziale e descrizione del problema </a:t>
            </a:r>
          </a:p>
          <a:p>
            <a:r>
              <a:rPr lang="it-CH" dirty="0"/>
              <a:t>gli strumenti e i metodi di valutazione e l’interpretazione (raccolta, analisi e interpretazione dei dati) </a:t>
            </a:r>
          </a:p>
          <a:p>
            <a:r>
              <a:rPr lang="it-CH" dirty="0"/>
              <a:t>il concetto (concetto dell’esercizio e/o programma d’istruzione (pianificazione) o altro concetto) </a:t>
            </a:r>
          </a:p>
          <a:p>
            <a:r>
              <a:rPr lang="it-CH" dirty="0"/>
              <a:t>il colloquio </a:t>
            </a:r>
          </a:p>
          <a:p>
            <a:r>
              <a:rPr lang="it-CH" dirty="0"/>
              <a:t>la riflessione e le conclusioni </a:t>
            </a:r>
          </a:p>
          <a:p>
            <a:r>
              <a:rPr lang="it-CH" dirty="0"/>
              <a:t>componente trasversale </a:t>
            </a:r>
          </a:p>
          <a:p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CECB932-E364-5BFC-4B71-E14B8E635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Stesura</a:t>
            </a:r>
            <a:r>
              <a:rPr lang="fr-CH" dirty="0"/>
              <a:t> del </a:t>
            </a:r>
            <a:r>
              <a:rPr lang="fr-CH" dirty="0" err="1"/>
              <a:t>lavoro</a:t>
            </a:r>
            <a:r>
              <a:rPr lang="fr-CH" dirty="0"/>
              <a:t> </a:t>
            </a:r>
            <a:r>
              <a:rPr lang="fr-CH" dirty="0" err="1"/>
              <a:t>scritto</a:t>
            </a: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1CF61CC-5807-E50C-4332-EB6C49EA5E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Esame professionale «istruttrice/ore della protezione civile con attestato federale»</a:t>
            </a:r>
          </a:p>
          <a:p>
            <a:r>
              <a:rPr lang="de-CH" b="0"/>
              <a:t>Direzione d’esame</a:t>
            </a:r>
            <a:endParaRPr lang="de-CH" b="0" dirty="0"/>
          </a:p>
        </p:txBody>
      </p:sp>
    </p:spTree>
    <p:extLst>
      <p:ext uri="{BB962C8B-B14F-4D97-AF65-F5344CB8AC3E}">
        <p14:creationId xmlns:p14="http://schemas.microsoft.com/office/powerpoint/2010/main" val="19561659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993D7-B8B6-B1D0-A55C-F23721EC4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85F4950-48F7-CA2F-E488-BDD0DCC9D37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it-CH" dirty="0"/>
              <a:t>I criteri di valutazione sono descritti in dettaglio nel «Modulo di valutazione 1.1 Lavoro scritto». </a:t>
            </a:r>
          </a:p>
          <a:p>
            <a:endParaRPr lang="fr-CH" sz="2000" noProof="0" dirty="0">
              <a:solidFill>
                <a:schemeClr val="tx1"/>
              </a:solidFill>
            </a:endParaRPr>
          </a:p>
          <a:p>
            <a:r>
              <a:rPr lang="fr-FR" sz="2000" b="1" dirty="0"/>
              <a:t>A</a:t>
            </a:r>
            <a:r>
              <a:rPr lang="fr-FR" sz="2000" b="1" noProof="0" dirty="0" err="1">
                <a:solidFill>
                  <a:schemeClr val="tx1"/>
                </a:solidFill>
              </a:rPr>
              <a:t>ttenzione</a:t>
            </a:r>
            <a:r>
              <a:rPr lang="fr-FR" sz="2000" b="1" noProof="0" dirty="0">
                <a:solidFill>
                  <a:schemeClr val="tx1"/>
                </a:solidFill>
              </a:rPr>
              <a:t>: le </a:t>
            </a:r>
            <a:r>
              <a:rPr lang="fr-FR" sz="2000" b="1" noProof="0" dirty="0" err="1">
                <a:solidFill>
                  <a:schemeClr val="tx1"/>
                </a:solidFill>
              </a:rPr>
              <a:t>griglie</a:t>
            </a:r>
            <a:r>
              <a:rPr lang="fr-FR" sz="2000" b="1" noProof="0" dirty="0">
                <a:solidFill>
                  <a:schemeClr val="tx1"/>
                </a:solidFill>
              </a:rPr>
              <a:t> di </a:t>
            </a:r>
            <a:r>
              <a:rPr lang="fr-FR" sz="2000" b="1" noProof="0" dirty="0" err="1">
                <a:solidFill>
                  <a:schemeClr val="tx1"/>
                </a:solidFill>
              </a:rPr>
              <a:t>valuazione</a:t>
            </a:r>
            <a:r>
              <a:rPr lang="fr-FR" sz="2000" b="1" noProof="0" dirty="0">
                <a:solidFill>
                  <a:schemeClr val="tx1"/>
                </a:solidFill>
              </a:rPr>
              <a:t> sono </a:t>
            </a:r>
            <a:r>
              <a:rPr lang="fr-FR" sz="2000" b="1" noProof="0" dirty="0" err="1">
                <a:solidFill>
                  <a:schemeClr val="tx1"/>
                </a:solidFill>
              </a:rPr>
              <a:t>adattate</a:t>
            </a:r>
            <a:r>
              <a:rPr lang="fr-FR" sz="2000" b="1" noProof="0" dirty="0">
                <a:solidFill>
                  <a:schemeClr val="tx1"/>
                </a:solidFill>
              </a:rPr>
              <a:t> </a:t>
            </a:r>
            <a:r>
              <a:rPr lang="fr-FR" sz="2000" b="1" dirty="0"/>
              <a:t>i</a:t>
            </a:r>
            <a:r>
              <a:rPr lang="fr-FR" sz="2000" b="1" noProof="0" dirty="0">
                <a:solidFill>
                  <a:schemeClr val="tx1"/>
                </a:solidFill>
              </a:rPr>
              <a:t>n </a:t>
            </a:r>
            <a:r>
              <a:rPr lang="fr-FR" sz="2000" b="1" noProof="0" dirty="0" err="1">
                <a:solidFill>
                  <a:schemeClr val="tx1"/>
                </a:solidFill>
              </a:rPr>
              <a:t>fonczione</a:t>
            </a:r>
            <a:r>
              <a:rPr lang="fr-FR" sz="2000" b="1" noProof="0" dirty="0">
                <a:solidFill>
                  <a:schemeClr val="tx1"/>
                </a:solidFill>
              </a:rPr>
              <a:t> </a:t>
            </a:r>
            <a:r>
              <a:rPr lang="fr-FR" sz="2000" b="1" noProof="0" dirty="0" err="1">
                <a:solidFill>
                  <a:schemeClr val="tx1"/>
                </a:solidFill>
              </a:rPr>
              <a:t>del'esame</a:t>
            </a:r>
            <a:r>
              <a:rPr lang="fr-FR" sz="2000" b="1" noProof="0" dirty="0">
                <a:solidFill>
                  <a:schemeClr val="tx1"/>
                </a:solidFill>
              </a:rPr>
              <a:t> </a:t>
            </a:r>
            <a:r>
              <a:rPr lang="fr-FR" sz="2000" b="1" noProof="0" dirty="0" err="1">
                <a:solidFill>
                  <a:schemeClr val="tx1"/>
                </a:solidFill>
              </a:rPr>
              <a:t>professionale</a:t>
            </a:r>
            <a:r>
              <a:rPr lang="fr-FR" sz="2000" b="1" noProof="0" dirty="0">
                <a:solidFill>
                  <a:schemeClr val="tx1"/>
                </a:solidFill>
              </a:rPr>
              <a:t>.</a:t>
            </a:r>
          </a:p>
          <a:p>
            <a:r>
              <a:rPr lang="fr-FR" sz="2000" b="1" noProof="0" dirty="0">
                <a:solidFill>
                  <a:schemeClr val="tx1"/>
                </a:solidFill>
              </a:rPr>
              <a:t>EP25 : 30.06.-04.07.2025</a:t>
            </a:r>
          </a:p>
          <a:p>
            <a:r>
              <a:rPr lang="fr-FR" sz="2000" b="1" noProof="0" dirty="0">
                <a:solidFill>
                  <a:schemeClr val="tx1"/>
                </a:solidFill>
              </a:rPr>
              <a:t>Vi </a:t>
            </a:r>
            <a:r>
              <a:rPr lang="fr-FR" sz="2000" b="1" noProof="0" dirty="0" err="1">
                <a:solidFill>
                  <a:schemeClr val="tx1"/>
                </a:solidFill>
              </a:rPr>
              <a:t>verrà</a:t>
            </a:r>
            <a:r>
              <a:rPr lang="fr-FR" sz="2000" b="1" noProof="0" dirty="0">
                <a:solidFill>
                  <a:schemeClr val="tx1"/>
                </a:solidFill>
              </a:rPr>
              <a:t> </a:t>
            </a:r>
            <a:r>
              <a:rPr lang="fr-FR" sz="2000" b="1" noProof="0" dirty="0" err="1">
                <a:solidFill>
                  <a:schemeClr val="tx1"/>
                </a:solidFill>
              </a:rPr>
              <a:t>dato</a:t>
            </a:r>
            <a:r>
              <a:rPr lang="fr-FR" sz="2000" b="1" noProof="0" dirty="0">
                <a:solidFill>
                  <a:schemeClr val="tx1"/>
                </a:solidFill>
              </a:rPr>
              <a:t> </a:t>
            </a:r>
            <a:r>
              <a:rPr lang="fr-FR" sz="2000" b="1" noProof="0" dirty="0" err="1">
                <a:solidFill>
                  <a:schemeClr val="tx1"/>
                </a:solidFill>
              </a:rPr>
              <a:t>accesso</a:t>
            </a:r>
            <a:r>
              <a:rPr lang="fr-FR" sz="2000" b="1" noProof="0" dirty="0">
                <a:solidFill>
                  <a:schemeClr val="tx1"/>
                </a:solidFill>
              </a:rPr>
              <a:t> ai </a:t>
            </a:r>
            <a:r>
              <a:rPr lang="fr-FR" sz="2000" b="1" noProof="0" dirty="0" err="1">
                <a:solidFill>
                  <a:schemeClr val="tx1"/>
                </a:solidFill>
              </a:rPr>
              <a:t>documenti</a:t>
            </a:r>
            <a:r>
              <a:rPr lang="fr-FR" sz="2000" b="1" noProof="0" dirty="0">
                <a:solidFill>
                  <a:schemeClr val="tx1"/>
                </a:solidFill>
              </a:rPr>
              <a:t> </a:t>
            </a:r>
            <a:r>
              <a:rPr lang="fr-FR" sz="2000" b="1" noProof="0" dirty="0" err="1">
                <a:solidFill>
                  <a:schemeClr val="tx1"/>
                </a:solidFill>
              </a:rPr>
              <a:t>apprprpiati</a:t>
            </a:r>
            <a:r>
              <a:rPr lang="fr-FR" sz="2000" b="1" noProof="0" dirty="0">
                <a:solidFill>
                  <a:schemeClr val="tx1"/>
                </a:solidFill>
              </a:rPr>
              <a:t>!</a:t>
            </a:r>
            <a:endParaRPr lang="fr-CH" sz="2000" b="1" noProof="0" dirty="0">
              <a:solidFill>
                <a:schemeClr val="tx1"/>
              </a:solidFill>
            </a:endParaRPr>
          </a:p>
          <a:p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6A78F2D-9803-4B25-A20D-9EB76BD7F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Stesura</a:t>
            </a:r>
            <a:r>
              <a:rPr lang="fr-CH" dirty="0"/>
              <a:t> del </a:t>
            </a:r>
            <a:r>
              <a:rPr lang="fr-CH" dirty="0" err="1"/>
              <a:t>lavoro</a:t>
            </a:r>
            <a:r>
              <a:rPr lang="fr-CH" dirty="0"/>
              <a:t> </a:t>
            </a:r>
            <a:r>
              <a:rPr lang="fr-CH" dirty="0" err="1"/>
              <a:t>scritto</a:t>
            </a: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4DE3CCC-D779-8255-5715-FFE22B470F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Esame professionale «istruttrice/ore della protezione civile con attestato federale»</a:t>
            </a:r>
          </a:p>
          <a:p>
            <a:r>
              <a:rPr lang="de-CH" b="0"/>
              <a:t>Direzione d’esame</a:t>
            </a:r>
            <a:endParaRPr lang="de-CH" b="0" dirty="0"/>
          </a:p>
        </p:txBody>
      </p:sp>
    </p:spTree>
    <p:extLst>
      <p:ext uri="{BB962C8B-B14F-4D97-AF65-F5344CB8AC3E}">
        <p14:creationId xmlns:p14="http://schemas.microsoft.com/office/powerpoint/2010/main" val="17781269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D10AF-DAD7-D571-46F0-0DE84D417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83C8344-6C55-15E1-CB11-38820DC0812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CH" sz="2000" noProof="0" dirty="0" err="1">
                <a:sym typeface="Wingdings" panose="05000000000000000000" pitchFamily="2" charset="2"/>
              </a:rPr>
              <a:t>Regolamento</a:t>
            </a:r>
            <a:r>
              <a:rPr lang="fr-CH" sz="2000" noProof="0" dirty="0">
                <a:sym typeface="Wingdings" panose="05000000000000000000" pitchFamily="2" charset="2"/>
              </a:rPr>
              <a:t> d’</a:t>
            </a:r>
            <a:r>
              <a:rPr lang="fr-CH" sz="2000" noProof="0" dirty="0" err="1">
                <a:sym typeface="Wingdings" panose="05000000000000000000" pitchFamily="2" charset="2"/>
              </a:rPr>
              <a:t>esame</a:t>
            </a:r>
            <a:endParaRPr lang="fr-CH" sz="2000" noProof="0" dirty="0">
              <a:sym typeface="Wingdings" panose="05000000000000000000" pitchFamily="2" charset="2"/>
            </a:endParaRPr>
          </a:p>
          <a:p>
            <a:r>
              <a:rPr lang="fr-CH" sz="2000" noProof="0" dirty="0" err="1"/>
              <a:t>Direttive</a:t>
            </a:r>
            <a:r>
              <a:rPr lang="fr-CH" sz="2000" noProof="0" dirty="0"/>
              <a:t> </a:t>
            </a:r>
            <a:r>
              <a:rPr lang="fr-CH" sz="2000" noProof="0" dirty="0" err="1"/>
              <a:t>concernenti</a:t>
            </a:r>
            <a:r>
              <a:rPr lang="fr-CH" sz="2000" noProof="0" dirty="0"/>
              <a:t> il </a:t>
            </a:r>
            <a:r>
              <a:rPr lang="fr-CH" sz="2000" noProof="0" dirty="0" err="1"/>
              <a:t>regolamento</a:t>
            </a:r>
            <a:r>
              <a:rPr lang="fr-CH" sz="2000" noProof="0" dirty="0"/>
              <a:t> d’</a:t>
            </a:r>
            <a:r>
              <a:rPr lang="fr-CH" sz="2000" noProof="0" dirty="0" err="1"/>
              <a:t>esame</a:t>
            </a:r>
            <a:endParaRPr lang="fr-CH" sz="2000" noProof="0" dirty="0"/>
          </a:p>
          <a:p>
            <a:r>
              <a:rPr lang="it-CH" sz="2000" dirty="0"/>
              <a:t>PROMEMORIA Parte d’esame 1 per l’esame professionale </a:t>
            </a:r>
          </a:p>
          <a:p>
            <a:r>
              <a:rPr lang="fr-CH" sz="2000" noProof="0" dirty="0" err="1"/>
              <a:t>Griglia</a:t>
            </a:r>
            <a:r>
              <a:rPr lang="fr-CH" sz="2000" noProof="0" dirty="0"/>
              <a:t> di </a:t>
            </a:r>
            <a:r>
              <a:rPr lang="fr-CH" sz="2000" noProof="0" dirty="0" err="1"/>
              <a:t>valutazione</a:t>
            </a:r>
            <a:r>
              <a:rPr lang="fr-CH" sz="2000" noProof="0" dirty="0"/>
              <a:t> 1.1 </a:t>
            </a:r>
            <a:r>
              <a:rPr lang="fr-CH" sz="2000" noProof="0" dirty="0" err="1"/>
              <a:t>lavoro</a:t>
            </a:r>
            <a:r>
              <a:rPr lang="fr-CH" sz="2000" noProof="0" dirty="0"/>
              <a:t> </a:t>
            </a:r>
            <a:r>
              <a:rPr lang="fr-CH" sz="2000" noProof="0" dirty="0" err="1"/>
              <a:t>scritto</a:t>
            </a:r>
            <a:endParaRPr lang="fr-CH" sz="2000" noProof="0" dirty="0"/>
          </a:p>
          <a:p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BABFC03-1653-4557-57A0-F769575A6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noProof="0" dirty="0" err="1"/>
              <a:t>Documenti</a:t>
            </a: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A654FAE-2B5B-D80E-5109-DDF58210AD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Esame professionale «istruttrice/ore della protezione civile con attestato federale»</a:t>
            </a:r>
          </a:p>
          <a:p>
            <a:r>
              <a:rPr lang="de-CH" b="0"/>
              <a:t>Direzione d’esame</a:t>
            </a:r>
            <a:endParaRPr lang="de-CH" b="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49AEEF5-77CC-4477-E595-8E185C3FE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877" y="361473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6380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34E242-5D0A-8A2E-3D74-653103E7E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449A2F6-D3C8-4E8E-0F01-E83BCA16571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CH" sz="2000" noProof="0" dirty="0"/>
              <a:t>Lista di </a:t>
            </a:r>
            <a:r>
              <a:rPr lang="fr-CH" sz="2000" noProof="0" dirty="0" err="1"/>
              <a:t>controllo</a:t>
            </a:r>
            <a:r>
              <a:rPr lang="fr-CH" sz="2000" noProof="0" dirty="0"/>
              <a:t> per l‘</a:t>
            </a:r>
            <a:r>
              <a:rPr lang="fr-CH" sz="2000" noProof="0" dirty="0" err="1"/>
              <a:t>elaborazione</a:t>
            </a:r>
            <a:r>
              <a:rPr lang="fr-CH" sz="2000" noProof="0" dirty="0"/>
              <a:t> di un </a:t>
            </a:r>
            <a:r>
              <a:rPr lang="fr-CH" sz="2000" noProof="0" dirty="0" err="1"/>
              <a:t>lavoro</a:t>
            </a:r>
            <a:r>
              <a:rPr lang="fr-CH" sz="2000" noProof="0" dirty="0"/>
              <a:t> </a:t>
            </a:r>
            <a:r>
              <a:rPr lang="fr-CH" sz="2000" noProof="0" dirty="0" err="1"/>
              <a:t>scritto</a:t>
            </a:r>
            <a:endParaRPr lang="fr-CH" sz="2000" noProof="0" dirty="0"/>
          </a:p>
          <a:p>
            <a:r>
              <a:rPr lang="fr-CH" sz="2000" noProof="0" dirty="0" err="1">
                <a:solidFill>
                  <a:schemeClr val="tx1"/>
                </a:solidFill>
              </a:rPr>
              <a:t>Creazione</a:t>
            </a:r>
            <a:r>
              <a:rPr lang="fr-CH" sz="2000" noProof="0" dirty="0">
                <a:solidFill>
                  <a:schemeClr val="tx1"/>
                </a:solidFill>
              </a:rPr>
              <a:t> di  </a:t>
            </a:r>
            <a:r>
              <a:rPr lang="fr-CH" sz="2000" noProof="0" dirty="0" err="1">
                <a:solidFill>
                  <a:schemeClr val="tx1"/>
                </a:solidFill>
              </a:rPr>
              <a:t>lavori</a:t>
            </a:r>
            <a:r>
              <a:rPr lang="fr-CH" sz="2000" noProof="0" dirty="0">
                <a:solidFill>
                  <a:schemeClr val="tx1"/>
                </a:solidFill>
              </a:rPr>
              <a:t> </a:t>
            </a:r>
            <a:r>
              <a:rPr lang="fr-CH" sz="2000" noProof="0" dirty="0" err="1">
                <a:solidFill>
                  <a:schemeClr val="tx1"/>
                </a:solidFill>
              </a:rPr>
              <a:t>scritti</a:t>
            </a:r>
            <a:r>
              <a:rPr lang="fr-CH" sz="2000" noProof="0" dirty="0">
                <a:solidFill>
                  <a:schemeClr val="tx1"/>
                </a:solidFill>
              </a:rPr>
              <a:t> in WORD</a:t>
            </a:r>
          </a:p>
          <a:p>
            <a:r>
              <a:rPr lang="fr-CH" sz="2000" noProof="0" dirty="0" err="1"/>
              <a:t>Auto-entraînement</a:t>
            </a:r>
            <a:r>
              <a:rPr lang="fr-CH" sz="2000" noProof="0" dirty="0"/>
              <a:t> I</a:t>
            </a:r>
          </a:p>
          <a:p>
            <a:endParaRPr lang="fr-CH" sz="2000" noProof="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CH" sz="2000" dirty="0"/>
              <a:t>I</a:t>
            </a:r>
            <a:r>
              <a:rPr lang="fr-CH" sz="2000" noProof="0" dirty="0"/>
              <a:t> </a:t>
            </a:r>
            <a:r>
              <a:rPr lang="fr-CH" sz="2000" noProof="0" dirty="0" err="1"/>
              <a:t>documenti</a:t>
            </a:r>
            <a:r>
              <a:rPr lang="fr-CH" sz="2000" noProof="0" dirty="0"/>
              <a:t> di </a:t>
            </a:r>
            <a:r>
              <a:rPr lang="fr-CH" sz="2000" noProof="0" dirty="0" err="1"/>
              <a:t>formazione</a:t>
            </a:r>
            <a:r>
              <a:rPr lang="fr-CH" sz="2000" noProof="0" dirty="0"/>
              <a:t> sono </a:t>
            </a:r>
            <a:r>
              <a:rPr lang="fr-CH" sz="2000" noProof="0" dirty="0" err="1"/>
              <a:t>disponibili</a:t>
            </a:r>
            <a:r>
              <a:rPr lang="fr-CH" sz="2000" noProof="0" dirty="0"/>
              <a:t> da </a:t>
            </a:r>
            <a:r>
              <a:rPr lang="fr-CH" sz="2000" noProof="0" dirty="0" err="1"/>
              <a:t>ora</a:t>
            </a:r>
            <a:r>
              <a:rPr lang="fr-CH" sz="2000" noProof="0" dirty="0"/>
              <a:t> </a:t>
            </a:r>
            <a:r>
              <a:rPr lang="fr-CH" sz="2000" noProof="0" dirty="0" err="1"/>
              <a:t>nel</a:t>
            </a:r>
            <a:r>
              <a:rPr lang="fr-CH" sz="2000" noProof="0" dirty="0"/>
              <a:t> dossier ZIP :</a:t>
            </a:r>
          </a:p>
          <a:p>
            <a:pPr marL="0" indent="0">
              <a:buNone/>
            </a:pPr>
            <a:r>
              <a:rPr lang="fr-CH" sz="2000" noProof="0" dirty="0">
                <a:hlinkClick r:id="rId2"/>
              </a:rPr>
              <a:t> --&gt; Verso il dossier ZIP</a:t>
            </a:r>
            <a:endParaRPr lang="fr-CH" sz="2000" noProof="0" dirty="0"/>
          </a:p>
          <a:p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52AE28E-1928-96DA-AA5C-BD0097DA4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noProof="0" dirty="0" err="1"/>
              <a:t>Documenti</a:t>
            </a:r>
            <a:r>
              <a:rPr lang="fr-CH" noProof="0" dirty="0"/>
              <a:t> di </a:t>
            </a:r>
            <a:r>
              <a:rPr lang="fr-CH" noProof="0" dirty="0" err="1"/>
              <a:t>formazione</a:t>
            </a:r>
            <a:r>
              <a:rPr lang="fr-CH" noProof="0" dirty="0"/>
              <a:t> </a:t>
            </a:r>
            <a:r>
              <a:rPr lang="fr-CH" noProof="0" dirty="0" err="1"/>
              <a:t>lavoro</a:t>
            </a:r>
            <a:r>
              <a:rPr lang="fr-CH" noProof="0" dirty="0"/>
              <a:t> </a:t>
            </a:r>
            <a:r>
              <a:rPr lang="fr-CH" noProof="0" dirty="0" err="1"/>
              <a:t>scritto</a:t>
            </a: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54D2D92-7C11-6F9C-FABD-73569721BC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Esame professionale «istruttrice/ore della protezione civile con attestato federale»</a:t>
            </a:r>
          </a:p>
          <a:p>
            <a:r>
              <a:rPr lang="de-CH" b="0"/>
              <a:t>Direzione d’esame</a:t>
            </a:r>
            <a:endParaRPr lang="de-CH" b="0" dirty="0"/>
          </a:p>
        </p:txBody>
      </p:sp>
    </p:spTree>
    <p:extLst>
      <p:ext uri="{BB962C8B-B14F-4D97-AF65-F5344CB8AC3E}">
        <p14:creationId xmlns:p14="http://schemas.microsoft.com/office/powerpoint/2010/main" val="21419006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8B192F-7B3B-D565-1288-61BE9A5A9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7AF771F-4740-D6C3-E86F-C9003D342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noProof="0" dirty="0" err="1"/>
              <a:t>Ricapitolazione</a:t>
            </a: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304F50F-29CE-8250-8538-947A36FD61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Esame professionale «istruttrice/ore della protezione civile con attestato federale»</a:t>
            </a:r>
          </a:p>
          <a:p>
            <a:r>
              <a:rPr lang="de-CH" b="0"/>
              <a:t>Direzione d’esame</a:t>
            </a:r>
            <a:endParaRPr lang="de-CH" b="0" dirty="0"/>
          </a:p>
        </p:txBody>
      </p:sp>
      <p:pic>
        <p:nvPicPr>
          <p:cNvPr id="5" name="Picture 2" descr="Ãhnliches Foto">
            <a:extLst>
              <a:ext uri="{FF2B5EF4-FFF2-40B4-BE49-F238E27FC236}">
                <a16:creationId xmlns:a16="http://schemas.microsoft.com/office/drawing/2014/main" id="{9AEC84C2-E276-AA93-507B-F6129A7B3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182" y="1847856"/>
            <a:ext cx="3843655" cy="384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lkenförmige Legende 5">
            <a:extLst>
              <a:ext uri="{FF2B5EF4-FFF2-40B4-BE49-F238E27FC236}">
                <a16:creationId xmlns:a16="http://schemas.microsoft.com/office/drawing/2014/main" id="{18EB786C-0D28-1A06-59DC-A0C1CA49042D}"/>
              </a:ext>
            </a:extLst>
          </p:cNvPr>
          <p:cNvSpPr/>
          <p:nvPr/>
        </p:nvSpPr>
        <p:spPr bwMode="auto">
          <a:xfrm>
            <a:off x="5696006" y="1208471"/>
            <a:ext cx="3596640" cy="3494656"/>
          </a:xfrm>
          <a:prstGeom prst="cloudCallout">
            <a:avLst>
              <a:gd name="adj1" fmla="val -71045"/>
              <a:gd name="adj2" fmla="val 25630"/>
            </a:avLst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2D6203F-58A8-2157-0A1F-5D89B99B8221}"/>
              </a:ext>
            </a:extLst>
          </p:cNvPr>
          <p:cNvSpPr txBox="1"/>
          <p:nvPr/>
        </p:nvSpPr>
        <p:spPr>
          <a:xfrm>
            <a:off x="6024789" y="1752289"/>
            <a:ext cx="27714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CH" dirty="0">
                <a:solidFill>
                  <a:srgbClr val="000000"/>
                </a:solidFill>
                <a:latin typeface="Arial" charset="0"/>
              </a:rPr>
              <a:t>Leggendo e seguendo le istruzioni, le probabilità saranno a vostro favore!</a:t>
            </a:r>
            <a:endParaRPr lang="fr-CH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435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F4F129-EBB6-81E9-7824-4869FAE5E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7F29812-17C5-CE2C-0895-18FB7E23306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tabLst>
                <a:tab pos="4032250" algn="l"/>
              </a:tabLst>
            </a:pPr>
            <a:r>
              <a:rPr lang="it-CH" sz="2000" b="1" noProof="0" dirty="0"/>
              <a:t>Direttore d’esame	</a:t>
            </a:r>
            <a:r>
              <a:rPr lang="it-CH" sz="2000" noProof="0" dirty="0"/>
              <a:t>Daniel Birkenmaier</a:t>
            </a:r>
          </a:p>
          <a:p>
            <a:pPr>
              <a:tabLst>
                <a:tab pos="4032250" algn="l"/>
              </a:tabLst>
            </a:pPr>
            <a:r>
              <a:rPr lang="it-CH" sz="2000" b="1" dirty="0"/>
              <a:t>Sostituto direttore d’esame 	</a:t>
            </a:r>
            <a:r>
              <a:rPr lang="it-CH" sz="2000" noProof="0" dirty="0"/>
              <a:t>Markus Bieri, UFPP</a:t>
            </a:r>
          </a:p>
          <a:p>
            <a:pPr>
              <a:tabLst>
                <a:tab pos="4032250" algn="l"/>
              </a:tabLst>
            </a:pPr>
            <a:r>
              <a:rPr lang="it-CH" sz="2000" b="1" noProof="0" dirty="0"/>
              <a:t>Esperti d’esame	</a:t>
            </a:r>
            <a:r>
              <a:rPr lang="it-CH" sz="2000" noProof="0" dirty="0"/>
              <a:t>Esperti tecnici (d, f, i) dei differenti cantoni e</a:t>
            </a:r>
            <a:r>
              <a:rPr lang="it-CH" sz="2000" dirty="0"/>
              <a:t> </a:t>
            </a:r>
            <a:r>
              <a:rPr lang="it-CH" sz="2000" noProof="0" dirty="0"/>
              <a:t>dell‘UFPP</a:t>
            </a:r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57CDE60-8300-AA1A-9E34-0E6592A50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noProof="0" dirty="0" err="1"/>
              <a:t>Direzione</a:t>
            </a:r>
            <a:r>
              <a:rPr lang="fr-CH" noProof="0" dirty="0"/>
              <a:t> d’</a:t>
            </a:r>
            <a:r>
              <a:rPr lang="fr-CH" noProof="0" dirty="0" err="1"/>
              <a:t>esami</a:t>
            </a:r>
            <a:r>
              <a:rPr lang="fr-CH" noProof="0" dirty="0"/>
              <a:t> </a:t>
            </a:r>
            <a:r>
              <a:rPr lang="fr-CH" noProof="0" dirty="0" err="1"/>
              <a:t>ed</a:t>
            </a:r>
            <a:r>
              <a:rPr lang="fr-CH" noProof="0" dirty="0"/>
              <a:t> </a:t>
            </a:r>
            <a:r>
              <a:rPr lang="fr-CH" noProof="0" dirty="0" err="1"/>
              <a:t>esperti</a:t>
            </a: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A6BCD67-8FC9-1758-220D-C78A8FC11D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Esame professionale «istruttrice/ore della protezione civile con attestato federale»</a:t>
            </a:r>
          </a:p>
          <a:p>
            <a:r>
              <a:rPr lang="de-CH" b="0"/>
              <a:t>Direzione d’esame</a:t>
            </a:r>
            <a:endParaRPr lang="de-CH" b="0" dirty="0"/>
          </a:p>
        </p:txBody>
      </p:sp>
    </p:spTree>
    <p:extLst>
      <p:ext uri="{BB962C8B-B14F-4D97-AF65-F5344CB8AC3E}">
        <p14:creationId xmlns:p14="http://schemas.microsoft.com/office/powerpoint/2010/main" val="1645112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B94CAC-759F-01B7-2B2F-26820A11D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6ED1A2A-F42B-396E-BA0D-23A90E5356D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tabLst>
                <a:tab pos="3676650" algn="l"/>
              </a:tabLst>
            </a:pPr>
            <a:r>
              <a:rPr lang="fr-CH" sz="2400" noProof="0" dirty="0"/>
              <a:t>Data </a:t>
            </a:r>
            <a:r>
              <a:rPr lang="fr-CH" sz="2400" noProof="0" dirty="0" err="1"/>
              <a:t>d’ordine</a:t>
            </a:r>
            <a:r>
              <a:rPr lang="fr-CH" sz="2400" noProof="0" dirty="0"/>
              <a:t>: 				</a:t>
            </a:r>
            <a:r>
              <a:rPr lang="de-CH" sz="2400" dirty="0"/>
              <a:t>20.05.2025</a:t>
            </a:r>
            <a:endParaRPr lang="de-DE" sz="2400" dirty="0"/>
          </a:p>
          <a:p>
            <a:pPr>
              <a:tabLst>
                <a:tab pos="3676650" algn="l"/>
              </a:tabLst>
            </a:pPr>
            <a:r>
              <a:rPr lang="fr-CH" sz="2400" noProof="0" dirty="0">
                <a:cs typeface="Arial"/>
              </a:rPr>
              <a:t>Info al </a:t>
            </a:r>
            <a:r>
              <a:rPr lang="fr-CH" sz="2400" noProof="0" dirty="0" err="1">
                <a:cs typeface="Arial"/>
              </a:rPr>
              <a:t>datore</a:t>
            </a:r>
            <a:r>
              <a:rPr lang="fr-CH" sz="2400" noProof="0" dirty="0">
                <a:cs typeface="Arial"/>
              </a:rPr>
              <a:t> di </a:t>
            </a:r>
            <a:r>
              <a:rPr lang="fr-CH" sz="2400" noProof="0" dirty="0" err="1">
                <a:cs typeface="Arial"/>
              </a:rPr>
              <a:t>lavoro</a:t>
            </a:r>
            <a:r>
              <a:rPr lang="fr-CH" sz="2400" noProof="0" dirty="0">
                <a:cs typeface="Arial"/>
              </a:rPr>
              <a:t>: 				</a:t>
            </a:r>
            <a:r>
              <a:rPr lang="de-CH" sz="2400" dirty="0"/>
              <a:t>20.05.2025</a:t>
            </a:r>
            <a:endParaRPr lang="de-DE" sz="2400" dirty="0"/>
          </a:p>
          <a:p>
            <a:pPr>
              <a:tabLst>
                <a:tab pos="3676650" algn="l"/>
              </a:tabLst>
            </a:pPr>
            <a:r>
              <a:rPr lang="fr-CH" sz="2400" noProof="0" dirty="0" err="1"/>
              <a:t>Elaborazione</a:t>
            </a:r>
            <a:r>
              <a:rPr lang="fr-CH" sz="2400" noProof="0" dirty="0"/>
              <a:t> </a:t>
            </a:r>
            <a:r>
              <a:rPr lang="fr-CH" sz="2400" noProof="0" dirty="0" err="1"/>
              <a:t>della</a:t>
            </a:r>
            <a:r>
              <a:rPr lang="fr-CH" sz="2400" noProof="0" dirty="0"/>
              <a:t> </a:t>
            </a:r>
            <a:r>
              <a:rPr lang="fr-CH" sz="2400" noProof="0" dirty="0" err="1"/>
              <a:t>descrizione</a:t>
            </a:r>
            <a:r>
              <a:rPr lang="fr-CH" sz="2400" noProof="0" dirty="0"/>
              <a:t> d’</a:t>
            </a:r>
            <a:r>
              <a:rPr lang="fr-CH" sz="2400" noProof="0" dirty="0" err="1"/>
              <a:t>esame</a:t>
            </a:r>
            <a:r>
              <a:rPr lang="fr-CH" sz="2400" noProof="0" dirty="0"/>
              <a:t> («</a:t>
            </a:r>
            <a:r>
              <a:rPr lang="fr-CH" sz="2400" noProof="0" dirty="0" err="1"/>
              <a:t>disposizioni</a:t>
            </a:r>
            <a:r>
              <a:rPr lang="fr-CH" sz="2400" noProof="0" dirty="0"/>
              <a:t>»)</a:t>
            </a:r>
            <a:r>
              <a:rPr lang="fr-CH" sz="2400" noProof="0" dirty="0">
                <a:cs typeface="Arial"/>
              </a:rPr>
              <a:t>: </a:t>
            </a:r>
            <a:br>
              <a:rPr lang="fr-CH" sz="2400" noProof="0" dirty="0">
                <a:cs typeface="Arial"/>
              </a:rPr>
            </a:br>
            <a:r>
              <a:rPr lang="fr-CH" sz="2400" noProof="0" dirty="0">
                <a:cs typeface="Arial"/>
              </a:rPr>
              <a:t>				a </a:t>
            </a:r>
            <a:r>
              <a:rPr lang="fr-CH" sz="2400" noProof="0" dirty="0" err="1">
                <a:cs typeface="Arial"/>
              </a:rPr>
              <a:t>partire</a:t>
            </a:r>
            <a:r>
              <a:rPr lang="fr-CH" sz="2400" noProof="0" dirty="0">
                <a:cs typeface="Arial"/>
              </a:rPr>
              <a:t> dal </a:t>
            </a:r>
            <a:r>
              <a:rPr lang="de-CH" sz="2400" dirty="0"/>
              <a:t>20.05.2025</a:t>
            </a:r>
            <a:endParaRPr lang="de-DE" sz="2400" dirty="0"/>
          </a:p>
          <a:p>
            <a:pPr>
              <a:tabLst>
                <a:tab pos="3676650" algn="l"/>
              </a:tabLst>
            </a:pPr>
            <a:r>
              <a:rPr lang="fr-CH" sz="2400" noProof="0" dirty="0" err="1"/>
              <a:t>Consegna</a:t>
            </a:r>
            <a:r>
              <a:rPr lang="fr-CH" sz="2400" noProof="0" dirty="0"/>
              <a:t> </a:t>
            </a:r>
            <a:r>
              <a:rPr lang="fr-CH" sz="2400" noProof="0" dirty="0" err="1"/>
              <a:t>della</a:t>
            </a:r>
            <a:r>
              <a:rPr lang="fr-CH" sz="2400" noProof="0" dirty="0"/>
              <a:t> </a:t>
            </a:r>
            <a:r>
              <a:rPr lang="fr-CH" sz="2400" noProof="0" dirty="0" err="1"/>
              <a:t>descrizione</a:t>
            </a:r>
            <a:r>
              <a:rPr lang="fr-CH" sz="2400" noProof="0" dirty="0"/>
              <a:t>: 			</a:t>
            </a:r>
            <a:r>
              <a:rPr lang="de-CH" sz="2400" noProof="0" dirty="0"/>
              <a:t>07.07</a:t>
            </a:r>
            <a:r>
              <a:rPr lang="de-CH" sz="2400" dirty="0"/>
              <a:t>. </a:t>
            </a:r>
            <a:r>
              <a:rPr lang="de-CH" sz="2400" dirty="0">
                <a:cs typeface="Arial"/>
              </a:rPr>
              <a:t>- 21.11.2025 </a:t>
            </a:r>
          </a:p>
          <a:p>
            <a:pPr>
              <a:tabLst>
                <a:tab pos="3676650" algn="l"/>
              </a:tabLst>
            </a:pPr>
            <a:r>
              <a:rPr lang="fr-CH" sz="2400" dirty="0"/>
              <a:t>V</a:t>
            </a:r>
            <a:r>
              <a:rPr lang="fr-CH" sz="2400" noProof="0" dirty="0" err="1"/>
              <a:t>alutazione</a:t>
            </a:r>
            <a:r>
              <a:rPr lang="fr-CH" sz="2400" noProof="0" dirty="0"/>
              <a:t> </a:t>
            </a:r>
            <a:r>
              <a:rPr lang="fr-CH" sz="2400" noProof="0" dirty="0" err="1"/>
              <a:t>della</a:t>
            </a:r>
            <a:r>
              <a:rPr lang="fr-CH" sz="2400" noProof="0" dirty="0"/>
              <a:t> </a:t>
            </a:r>
            <a:r>
              <a:rPr lang="fr-CH" sz="2400" noProof="0" dirty="0" err="1"/>
              <a:t>descrizione</a:t>
            </a:r>
            <a:r>
              <a:rPr lang="fr-CH" sz="2400" noProof="0" dirty="0"/>
              <a:t>: max. 4 </a:t>
            </a:r>
            <a:r>
              <a:rPr lang="fr-CH" sz="2400" noProof="0" dirty="0" err="1"/>
              <a:t>settimane</a:t>
            </a:r>
            <a:r>
              <a:rPr lang="fr-CH" sz="2400" noProof="0" dirty="0"/>
              <a:t> </a:t>
            </a:r>
            <a:r>
              <a:rPr lang="fr-CH" sz="2400" noProof="0" dirty="0" err="1"/>
              <a:t>dopo</a:t>
            </a:r>
            <a:r>
              <a:rPr lang="fr-CH" sz="2400" noProof="0" dirty="0"/>
              <a:t> la </a:t>
            </a:r>
            <a:r>
              <a:rPr lang="fr-CH" sz="2400" noProof="0" dirty="0" err="1"/>
              <a:t>consegna</a:t>
            </a:r>
            <a:endParaRPr lang="fr-CH" sz="2400" noProof="0" dirty="0"/>
          </a:p>
          <a:p>
            <a:pPr>
              <a:tabLst>
                <a:tab pos="3676650" algn="l"/>
              </a:tabLst>
            </a:pPr>
            <a:r>
              <a:rPr lang="fr-CH" sz="2400" noProof="0" dirty="0" err="1"/>
              <a:t>Consegna</a:t>
            </a:r>
            <a:r>
              <a:rPr lang="fr-CH" sz="2400" noProof="0" dirty="0"/>
              <a:t> del </a:t>
            </a:r>
            <a:r>
              <a:rPr lang="fr-CH" sz="2400" noProof="0" dirty="0" err="1"/>
              <a:t>lavoro</a:t>
            </a:r>
            <a:r>
              <a:rPr lang="fr-CH" sz="2400" noProof="0" dirty="0"/>
              <a:t> </a:t>
            </a:r>
            <a:r>
              <a:rPr lang="fr-CH" sz="2400" noProof="0" dirty="0" err="1"/>
              <a:t>scritto</a:t>
            </a:r>
            <a:r>
              <a:rPr lang="fr-CH" sz="2400" noProof="0" dirty="0"/>
              <a:t>: 		</a:t>
            </a:r>
            <a:r>
              <a:rPr lang="de-CH" sz="2400" dirty="0"/>
              <a:t> 	24.04.2026</a:t>
            </a:r>
            <a:r>
              <a:rPr lang="de-CH" sz="2400" dirty="0">
                <a:cs typeface="Arial"/>
              </a:rPr>
              <a:t>, 13:00h</a:t>
            </a:r>
          </a:p>
          <a:p>
            <a:pPr>
              <a:tabLst>
                <a:tab pos="3676650" algn="l"/>
              </a:tabLst>
            </a:pPr>
            <a:r>
              <a:rPr lang="it-CH" sz="2400" dirty="0"/>
              <a:t>Presentazione del lavoro scritto e colloquio</a:t>
            </a:r>
            <a:r>
              <a:rPr lang="fr-CH" sz="2000" noProof="0" dirty="0"/>
              <a:t>:  	</a:t>
            </a:r>
            <a:r>
              <a:rPr lang="de-CH" sz="2400" dirty="0">
                <a:cs typeface="Arial"/>
              </a:rPr>
              <a:t>29.06. - 03.07.2026</a:t>
            </a:r>
            <a:endParaRPr lang="fr-CH" sz="2400" noProof="0" dirty="0">
              <a:ea typeface="+mn-lt"/>
              <a:cs typeface="Arial"/>
            </a:endParaRPr>
          </a:p>
          <a:p>
            <a:pPr marL="0" indent="0">
              <a:buNone/>
              <a:tabLst>
                <a:tab pos="3676650" algn="l"/>
              </a:tabLst>
            </a:pPr>
            <a:endParaRPr lang="fr-CH" sz="2400" noProof="0" dirty="0">
              <a:ea typeface="+mn-lt"/>
              <a:cs typeface="Arial"/>
            </a:endParaRPr>
          </a:p>
          <a:p>
            <a:pPr marL="0" indent="0">
              <a:buNone/>
              <a:tabLst>
                <a:tab pos="3676650" algn="l"/>
              </a:tabLst>
            </a:pPr>
            <a:r>
              <a:rPr lang="fr-CH" sz="2400" noProof="0" dirty="0" err="1">
                <a:ea typeface="+mn-lt"/>
                <a:cs typeface="Arial"/>
              </a:rPr>
              <a:t>Trovate</a:t>
            </a:r>
            <a:r>
              <a:rPr lang="fr-CH" sz="2400" noProof="0" dirty="0">
                <a:ea typeface="+mn-lt"/>
                <a:cs typeface="Arial"/>
              </a:rPr>
              <a:t> tutti i </a:t>
            </a:r>
            <a:r>
              <a:rPr lang="fr-CH" sz="2400" noProof="0" dirty="0" err="1">
                <a:ea typeface="+mn-lt"/>
                <a:cs typeface="Arial"/>
              </a:rPr>
              <a:t>termini</a:t>
            </a:r>
            <a:r>
              <a:rPr lang="fr-CH" sz="2400" noProof="0" dirty="0">
                <a:ea typeface="+mn-lt"/>
                <a:cs typeface="Arial"/>
              </a:rPr>
              <a:t> </a:t>
            </a:r>
            <a:r>
              <a:rPr lang="fr-CH" sz="2400" noProof="0" dirty="0" err="1">
                <a:ea typeface="+mn-lt"/>
                <a:cs typeface="Arial"/>
              </a:rPr>
              <a:t>dell’esame</a:t>
            </a:r>
            <a:r>
              <a:rPr lang="fr-CH" sz="2400" noProof="0" dirty="0">
                <a:ea typeface="+mn-lt"/>
                <a:cs typeface="Arial"/>
              </a:rPr>
              <a:t> </a:t>
            </a:r>
            <a:r>
              <a:rPr lang="fr-CH" sz="2400" noProof="0" dirty="0" err="1">
                <a:ea typeface="+mn-lt"/>
                <a:cs typeface="Arial"/>
              </a:rPr>
              <a:t>professionale</a:t>
            </a:r>
            <a:r>
              <a:rPr lang="fr-CH" sz="2400" noProof="0" dirty="0">
                <a:ea typeface="+mn-lt"/>
                <a:cs typeface="Arial"/>
              </a:rPr>
              <a:t> 2026 </a:t>
            </a:r>
            <a:r>
              <a:rPr lang="fr-CH" sz="2400" noProof="0" dirty="0" err="1">
                <a:ea typeface="+mn-lt"/>
                <a:cs typeface="Arial"/>
              </a:rPr>
              <a:t>nell’appendice</a:t>
            </a:r>
            <a:r>
              <a:rPr lang="fr-CH" sz="2400" noProof="0" dirty="0">
                <a:ea typeface="+mn-lt"/>
                <a:cs typeface="Arial"/>
              </a:rPr>
              <a:t> 5 delle </a:t>
            </a:r>
            <a:r>
              <a:rPr lang="fr-CH" sz="2400" noProof="0" dirty="0" err="1">
                <a:ea typeface="+mn-lt"/>
                <a:cs typeface="Arial"/>
              </a:rPr>
              <a:t>direttive</a:t>
            </a:r>
            <a:r>
              <a:rPr lang="fr-CH" sz="2400" noProof="0" dirty="0">
                <a:ea typeface="+mn-lt"/>
                <a:cs typeface="Arial"/>
              </a:rPr>
              <a:t>.</a:t>
            </a:r>
            <a:endParaRPr lang="fr-CH" sz="2400" noProof="0" dirty="0">
              <a:ea typeface="+mn-lt"/>
              <a:cs typeface="+mn-lt"/>
            </a:endParaRPr>
          </a:p>
          <a:p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319CA3C-79B4-7FFF-2BDC-34CECDA3F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noProof="0" dirty="0"/>
              <a:t>Date del </a:t>
            </a:r>
            <a:r>
              <a:rPr lang="fr-CH" noProof="0" dirty="0" err="1"/>
              <a:t>lavoro</a:t>
            </a:r>
            <a:r>
              <a:rPr lang="fr-CH" noProof="0" dirty="0"/>
              <a:t> </a:t>
            </a:r>
            <a:r>
              <a:rPr lang="fr-CH" noProof="0" dirty="0" err="1"/>
              <a:t>scritto</a:t>
            </a: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C1BC68B-226A-35B5-CAF2-7B4AE31501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Esame professionale «istruttrice/ore della protezione civile con attestato federale»</a:t>
            </a:r>
          </a:p>
          <a:p>
            <a:r>
              <a:rPr lang="de-CH" b="0"/>
              <a:t>Direzione d’esame</a:t>
            </a:r>
            <a:endParaRPr lang="de-CH" b="0" dirty="0"/>
          </a:p>
        </p:txBody>
      </p:sp>
    </p:spTree>
    <p:extLst>
      <p:ext uri="{BB962C8B-B14F-4D97-AF65-F5344CB8AC3E}">
        <p14:creationId xmlns:p14="http://schemas.microsoft.com/office/powerpoint/2010/main" val="20141743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97F245-B82D-1D08-C933-AAC337316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AB56AFE-ADE1-B5A6-37CA-0E07007A8B9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79E0ADB-D8BC-CB6E-B0DB-D8B8CDB6D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Q&amp;A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96D971D-93EB-CDCB-E244-E4E77EB7E3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Esame professionale «istruttrice/ore della protezione civile con attestato federale»</a:t>
            </a:r>
          </a:p>
          <a:p>
            <a:r>
              <a:rPr lang="de-CH" b="0"/>
              <a:t>Direzione d’esame</a:t>
            </a:r>
            <a:endParaRPr lang="de-CH" b="0" dirty="0"/>
          </a:p>
        </p:txBody>
      </p:sp>
      <p:pic>
        <p:nvPicPr>
          <p:cNvPr id="5" name="Espace réservé du contenu 6">
            <a:extLst>
              <a:ext uri="{FF2B5EF4-FFF2-40B4-BE49-F238E27FC236}">
                <a16:creationId xmlns:a16="http://schemas.microsoft.com/office/drawing/2014/main" id="{35FF12E3-87E0-3EA0-4673-F676EB3DF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182" y="1449388"/>
            <a:ext cx="7475538" cy="402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779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78C055-B397-311A-FAFC-2022E7028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9333A6F-72B3-4A93-0CA6-13B47A84F83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CH" u="sng" noProof="0" dirty="0" err="1">
                <a:sym typeface="Wingdings" panose="05000000000000000000" pitchFamily="2" charset="2"/>
              </a:rPr>
              <a:t>Regolamenti</a:t>
            </a:r>
            <a:r>
              <a:rPr lang="fr-CH" u="sng" noProof="0" dirty="0">
                <a:sym typeface="Wingdings" panose="05000000000000000000" pitchFamily="2" charset="2"/>
              </a:rPr>
              <a:t> d’</a:t>
            </a:r>
            <a:r>
              <a:rPr lang="fr-CH" u="sng" noProof="0" dirty="0" err="1">
                <a:sym typeface="Wingdings" panose="05000000000000000000" pitchFamily="2" charset="2"/>
              </a:rPr>
              <a:t>esame</a:t>
            </a:r>
            <a:r>
              <a:rPr lang="fr-CH" noProof="0" dirty="0">
                <a:sym typeface="Wingdings" panose="05000000000000000000" pitchFamily="2" charset="2"/>
              </a:rPr>
              <a:t> da </a:t>
            </a:r>
            <a:r>
              <a:rPr lang="fr-CH" noProof="0" dirty="0" err="1">
                <a:sym typeface="Wingdings" panose="05000000000000000000" pitchFamily="2" charset="2"/>
              </a:rPr>
              <a:t>seguire</a:t>
            </a:r>
            <a:endParaRPr lang="fr-CH" noProof="0" dirty="0">
              <a:sym typeface="Wingdings" panose="05000000000000000000" pitchFamily="2" charset="2"/>
            </a:endParaRPr>
          </a:p>
          <a:p>
            <a:r>
              <a:rPr lang="fr-CH" u="sng" noProof="0" dirty="0" err="1"/>
              <a:t>Direttive</a:t>
            </a:r>
            <a:r>
              <a:rPr lang="fr-CH" u="sng" noProof="0" dirty="0"/>
              <a:t> </a:t>
            </a:r>
            <a:r>
              <a:rPr lang="fr-CH" u="sng" noProof="0" dirty="0" err="1"/>
              <a:t>concernenti</a:t>
            </a:r>
            <a:r>
              <a:rPr lang="fr-CH" u="sng" noProof="0" dirty="0"/>
              <a:t> i </a:t>
            </a:r>
            <a:r>
              <a:rPr lang="fr-CH" u="sng" noProof="0" dirty="0" err="1"/>
              <a:t>regolamenti</a:t>
            </a:r>
            <a:r>
              <a:rPr lang="fr-CH" u="sng" noProof="0" dirty="0"/>
              <a:t> </a:t>
            </a:r>
            <a:r>
              <a:rPr lang="fr-CH" noProof="0" dirty="0">
                <a:sym typeface="Wingdings" panose="05000000000000000000" pitchFamily="2" charset="2"/>
              </a:rPr>
              <a:t> da </a:t>
            </a:r>
            <a:r>
              <a:rPr lang="fr-CH" noProof="0" dirty="0" err="1">
                <a:sym typeface="Wingdings" panose="05000000000000000000" pitchFamily="2" charset="2"/>
              </a:rPr>
              <a:t>seguire</a:t>
            </a:r>
            <a:endParaRPr lang="fr-CH" noProof="0" dirty="0">
              <a:sym typeface="Wingdings" panose="05000000000000000000" pitchFamily="2" charset="2"/>
            </a:endParaRPr>
          </a:p>
          <a:p>
            <a:r>
              <a:rPr lang="fr-CH" b="1" dirty="0">
                <a:solidFill>
                  <a:srgbClr val="0000FF"/>
                </a:solidFill>
                <a:sym typeface="Wingdings" panose="05000000000000000000" pitchFamily="2" charset="2"/>
              </a:rPr>
              <a:t>I</a:t>
            </a:r>
            <a:r>
              <a:rPr lang="fr-CH" b="1" noProof="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fr-CH" b="1" noProof="0" dirty="0" err="1">
                <a:solidFill>
                  <a:srgbClr val="0000FF"/>
                </a:solidFill>
                <a:sym typeface="Wingdings" panose="05000000000000000000" pitchFamily="2" charset="2"/>
              </a:rPr>
              <a:t>documenti</a:t>
            </a:r>
            <a:r>
              <a:rPr lang="fr-CH" b="1" noProof="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fr-CH" b="1" noProof="0" dirty="0" err="1">
                <a:solidFill>
                  <a:srgbClr val="0000FF"/>
                </a:solidFill>
                <a:sym typeface="Wingdings" panose="05000000000000000000" pitchFamily="2" charset="2"/>
              </a:rPr>
              <a:t>relativi</a:t>
            </a:r>
            <a:r>
              <a:rPr lang="fr-CH" b="1" noProof="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fr-CH" b="1" noProof="0" dirty="0" err="1">
                <a:solidFill>
                  <a:srgbClr val="0000FF"/>
                </a:solidFill>
                <a:sym typeface="Wingdings" panose="05000000000000000000" pitchFamily="2" charset="2"/>
              </a:rPr>
              <a:t>all’esame</a:t>
            </a:r>
            <a:r>
              <a:rPr lang="fr-CH" b="1" noProof="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fr-CH" b="1" noProof="0" dirty="0" err="1">
                <a:solidFill>
                  <a:srgbClr val="0000FF"/>
                </a:solidFill>
                <a:sym typeface="Wingdings" panose="05000000000000000000" pitchFamily="2" charset="2"/>
              </a:rPr>
              <a:t>devono</a:t>
            </a:r>
            <a:r>
              <a:rPr lang="fr-CH" b="1" noProof="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fr-CH" b="1" noProof="0" dirty="0" err="1">
                <a:solidFill>
                  <a:srgbClr val="0000FF"/>
                </a:solidFill>
                <a:sym typeface="Wingdings" panose="05000000000000000000" pitchFamily="2" charset="2"/>
              </a:rPr>
              <a:t>essere</a:t>
            </a:r>
            <a:r>
              <a:rPr lang="fr-CH" b="1" noProof="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fr-CH" b="1" noProof="0" dirty="0" err="1">
                <a:solidFill>
                  <a:srgbClr val="0000FF"/>
                </a:solidFill>
                <a:sym typeface="Wingdings" panose="05000000000000000000" pitchFamily="2" charset="2"/>
              </a:rPr>
              <a:t>considerati</a:t>
            </a:r>
            <a:r>
              <a:rPr lang="fr-CH" b="1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fr-CH" b="1" noProof="0" dirty="0" err="1">
                <a:solidFill>
                  <a:srgbClr val="0000FF"/>
                </a:solidFill>
                <a:sym typeface="Wingdings" panose="05000000000000000000" pitchFamily="2" charset="2"/>
              </a:rPr>
              <a:t>vincolanti</a:t>
            </a:r>
            <a:r>
              <a:rPr lang="fr-CH" b="1" noProof="0" dirty="0">
                <a:solidFill>
                  <a:srgbClr val="0000FF"/>
                </a:solidFill>
                <a:sym typeface="Wingdings" panose="05000000000000000000" pitchFamily="2" charset="2"/>
              </a:rPr>
              <a:t>!</a:t>
            </a:r>
          </a:p>
          <a:p>
            <a:pPr marL="0" indent="0">
              <a:buNone/>
            </a:pPr>
            <a:endParaRPr lang="fr-CH" b="1" noProof="0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r>
              <a:rPr lang="fr-CH" noProof="0" dirty="0">
                <a:sym typeface="Wingdings" panose="05000000000000000000" pitchFamily="2" charset="2"/>
              </a:rPr>
              <a:t>Le candidate e i </a:t>
            </a:r>
            <a:r>
              <a:rPr lang="fr-CH" noProof="0" dirty="0" err="1">
                <a:sym typeface="Wingdings" panose="05000000000000000000" pitchFamily="2" charset="2"/>
              </a:rPr>
              <a:t>candidati</a:t>
            </a:r>
            <a:r>
              <a:rPr lang="fr-CH" noProof="0" dirty="0">
                <a:sym typeface="Wingdings" panose="05000000000000000000" pitchFamily="2" charset="2"/>
              </a:rPr>
              <a:t> </a:t>
            </a:r>
            <a:r>
              <a:rPr lang="fr-CH" noProof="0" dirty="0" err="1">
                <a:sym typeface="Wingdings" panose="05000000000000000000" pitchFamily="2" charset="2"/>
              </a:rPr>
              <a:t>della</a:t>
            </a:r>
            <a:r>
              <a:rPr lang="fr-CH" noProof="0" dirty="0">
                <a:sym typeface="Wingdings" panose="05000000000000000000" pitchFamily="2" charset="2"/>
              </a:rPr>
              <a:t> </a:t>
            </a:r>
            <a:r>
              <a:rPr lang="fr-CH" noProof="0" dirty="0" err="1">
                <a:sym typeface="Wingdings" panose="05000000000000000000" pitchFamily="2" charset="2"/>
              </a:rPr>
              <a:t>scuola</a:t>
            </a:r>
            <a:r>
              <a:rPr lang="fr-CH" noProof="0" dirty="0">
                <a:sym typeface="Wingdings" panose="05000000000000000000" pitchFamily="2" charset="2"/>
              </a:rPr>
              <a:t> </a:t>
            </a:r>
            <a:r>
              <a:rPr lang="fr-CH" noProof="0" dirty="0" err="1">
                <a:sym typeface="Wingdings" panose="05000000000000000000" pitchFamily="2" charset="2"/>
              </a:rPr>
              <a:t>istruttori</a:t>
            </a:r>
            <a:r>
              <a:rPr lang="fr-CH" noProof="0" dirty="0">
                <a:sym typeface="Wingdings" panose="05000000000000000000" pitchFamily="2" charset="2"/>
              </a:rPr>
              <a:t> </a:t>
            </a:r>
            <a:r>
              <a:rPr lang="fr-CH" noProof="0" dirty="0" err="1">
                <a:sym typeface="Wingdings" panose="05000000000000000000" pitchFamily="2" charset="2"/>
              </a:rPr>
              <a:t>devono</a:t>
            </a:r>
            <a:r>
              <a:rPr lang="fr-CH" noProof="0" dirty="0">
                <a:sym typeface="Wingdings" panose="05000000000000000000" pitchFamily="2" charset="2"/>
              </a:rPr>
              <a:t> </a:t>
            </a:r>
            <a:r>
              <a:rPr lang="fr-CH" noProof="0" dirty="0" err="1">
                <a:sym typeface="Wingdings" panose="05000000000000000000" pitchFamily="2" charset="2"/>
              </a:rPr>
              <a:t>iscriversi</a:t>
            </a:r>
            <a:r>
              <a:rPr lang="fr-CH" noProof="0" dirty="0">
                <a:sym typeface="Wingdings" panose="05000000000000000000" pitchFamily="2" charset="2"/>
              </a:rPr>
              <a:t> </a:t>
            </a:r>
            <a:r>
              <a:rPr lang="fr-CH" noProof="0" dirty="0" err="1">
                <a:sym typeface="Wingdings" panose="05000000000000000000" pitchFamily="2" charset="2"/>
              </a:rPr>
              <a:t>all’esame</a:t>
            </a:r>
            <a:r>
              <a:rPr lang="fr-CH" noProof="0" dirty="0">
                <a:sym typeface="Wingdings" panose="05000000000000000000" pitchFamily="2" charset="2"/>
              </a:rPr>
              <a:t> </a:t>
            </a:r>
            <a:br>
              <a:rPr lang="fr-CH" noProof="0" dirty="0">
                <a:sym typeface="Wingdings" panose="05000000000000000000" pitchFamily="2" charset="2"/>
              </a:rPr>
            </a:br>
            <a:r>
              <a:rPr lang="fr-CH" noProof="0" dirty="0">
                <a:sym typeface="Wingdings" panose="05000000000000000000" pitchFamily="2" charset="2"/>
              </a:rPr>
              <a:t> al più </a:t>
            </a:r>
            <a:r>
              <a:rPr lang="fr-CH" noProof="0" dirty="0" err="1">
                <a:sym typeface="Wingdings" panose="05000000000000000000" pitchFamily="2" charset="2"/>
              </a:rPr>
              <a:t>tardi</a:t>
            </a:r>
            <a:r>
              <a:rPr lang="fr-CH" noProof="0" dirty="0">
                <a:sym typeface="Wingdings" panose="05000000000000000000" pitchFamily="2" charset="2"/>
              </a:rPr>
              <a:t> 4 </a:t>
            </a:r>
            <a:r>
              <a:rPr lang="fr-CH" noProof="0" dirty="0" err="1">
                <a:sym typeface="Wingdings" panose="05000000000000000000" pitchFamily="2" charset="2"/>
              </a:rPr>
              <a:t>mesi</a:t>
            </a:r>
            <a:r>
              <a:rPr lang="fr-CH" noProof="0" dirty="0">
                <a:sym typeface="Wingdings" panose="05000000000000000000" pitchFamily="2" charset="2"/>
              </a:rPr>
              <a:t> prima </a:t>
            </a:r>
            <a:r>
              <a:rPr lang="fr-CH" noProof="0" dirty="0" err="1">
                <a:sym typeface="Wingdings" panose="05000000000000000000" pitchFamily="2" charset="2"/>
              </a:rPr>
              <a:t>dell’inizio</a:t>
            </a:r>
            <a:r>
              <a:rPr lang="fr-CH" noProof="0" dirty="0">
                <a:sym typeface="Wingdings" panose="05000000000000000000" pitchFamily="2" charset="2"/>
              </a:rPr>
              <a:t> delle </a:t>
            </a:r>
            <a:r>
              <a:rPr lang="fr-CH" noProof="0" dirty="0" err="1">
                <a:sym typeface="Wingdings" panose="05000000000000000000" pitchFamily="2" charset="2"/>
              </a:rPr>
              <a:t>prove</a:t>
            </a:r>
            <a:br>
              <a:rPr lang="fr-CH" noProof="0" dirty="0">
                <a:sym typeface="Wingdings" panose="05000000000000000000" pitchFamily="2" charset="2"/>
              </a:rPr>
            </a:br>
            <a:r>
              <a:rPr lang="fr-CH" noProof="0" dirty="0">
                <a:sym typeface="Wingdings" panose="05000000000000000000" pitchFamily="2" charset="2"/>
              </a:rPr>
              <a:t> le </a:t>
            </a:r>
            <a:r>
              <a:rPr lang="fr-CH" noProof="0" dirty="0" err="1">
                <a:sym typeface="Wingdings" panose="05000000000000000000" pitchFamily="2" charset="2"/>
              </a:rPr>
              <a:t>condizioni</a:t>
            </a:r>
            <a:r>
              <a:rPr lang="fr-CH" noProof="0" dirty="0">
                <a:sym typeface="Wingdings" panose="05000000000000000000" pitchFamily="2" charset="2"/>
              </a:rPr>
              <a:t> di </a:t>
            </a:r>
            <a:r>
              <a:rPr lang="fr-CH" noProof="0" dirty="0" err="1">
                <a:sym typeface="Wingdings" panose="05000000000000000000" pitchFamily="2" charset="2"/>
              </a:rPr>
              <a:t>ammissione</a:t>
            </a:r>
            <a:r>
              <a:rPr lang="fr-CH" noProof="0" dirty="0">
                <a:sym typeface="Wingdings" panose="05000000000000000000" pitchFamily="2" charset="2"/>
              </a:rPr>
              <a:t> devon </a:t>
            </a:r>
            <a:r>
              <a:rPr lang="fr-CH" noProof="0" dirty="0" err="1">
                <a:sym typeface="Wingdings" panose="05000000000000000000" pitchFamily="2" charset="2"/>
              </a:rPr>
              <a:t>essere</a:t>
            </a:r>
            <a:r>
              <a:rPr lang="fr-CH" noProof="0" dirty="0">
                <a:sym typeface="Wingdings" panose="05000000000000000000" pitchFamily="2" charset="2"/>
              </a:rPr>
              <a:t> </a:t>
            </a:r>
            <a:r>
              <a:rPr lang="fr-CH" noProof="0" dirty="0" err="1">
                <a:sym typeface="Wingdings" panose="05000000000000000000" pitchFamily="2" charset="2"/>
              </a:rPr>
              <a:t>soddisfatte</a:t>
            </a:r>
            <a:endParaRPr lang="fr-CH" noProof="0" dirty="0">
              <a:sym typeface="Wingdings" panose="05000000000000000000" pitchFamily="2" charset="2"/>
            </a:endParaRPr>
          </a:p>
          <a:p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C667303-BAB6-B224-4A2A-69CE1FC48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Informazioni concernenti gli esami professionali</a:t>
            </a: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47BBE11-DFC5-45E9-D5A2-913831F42B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Esame professionale «istruttrice/ore della protezione civile con attestato federale»</a:t>
            </a:r>
          </a:p>
          <a:p>
            <a:r>
              <a:rPr lang="de-CH" b="0"/>
              <a:t>Direzione d’esame</a:t>
            </a:r>
            <a:endParaRPr lang="de-CH" b="0" dirty="0"/>
          </a:p>
        </p:txBody>
      </p:sp>
    </p:spTree>
    <p:extLst>
      <p:ext uri="{BB962C8B-B14F-4D97-AF65-F5344CB8AC3E}">
        <p14:creationId xmlns:p14="http://schemas.microsoft.com/office/powerpoint/2010/main" val="2321891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DD9C90-B21C-D19E-1B3E-C7247E902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8DD7DC0-083A-0A44-CE84-E8C0190CA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Informazioni concernenti gli esami professionali</a:t>
            </a: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AE4D51F-8FF9-3285-6A9E-85D7EA0028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Esame professionale «istruttrice/ore della protezione civile con attestato federale»</a:t>
            </a:r>
          </a:p>
          <a:p>
            <a:r>
              <a:rPr lang="de-CH" b="0"/>
              <a:t>Direzione d’esame</a:t>
            </a:r>
            <a:endParaRPr lang="de-CH" b="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3C42E29-4F96-4098-4C09-44861331730E}"/>
              </a:ext>
            </a:extLst>
          </p:cNvPr>
          <p:cNvSpPr txBox="1"/>
          <p:nvPr/>
        </p:nvSpPr>
        <p:spPr>
          <a:xfrm>
            <a:off x="1592687" y="4236099"/>
            <a:ext cx="703202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600" dirty="0" err="1">
                <a:solidFill>
                  <a:srgbClr val="000000"/>
                </a:solidFill>
                <a:latin typeface="Arial" charset="0"/>
              </a:rPr>
              <a:t>Esaminiamo</a:t>
            </a:r>
            <a:r>
              <a:rPr lang="fr-CH" sz="2600" dirty="0">
                <a:solidFill>
                  <a:srgbClr val="000000"/>
                </a:solidFill>
                <a:latin typeface="Arial" charset="0"/>
              </a:rPr>
              <a:t> le </a:t>
            </a:r>
            <a:r>
              <a:rPr lang="fr-CH" sz="2600" dirty="0" err="1">
                <a:solidFill>
                  <a:srgbClr val="000000"/>
                </a:solidFill>
                <a:latin typeface="Arial" charset="0"/>
              </a:rPr>
              <a:t>conoscenze</a:t>
            </a:r>
            <a:r>
              <a:rPr lang="fr-CH" sz="2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r-CH" sz="2600" dirty="0" err="1">
                <a:solidFill>
                  <a:srgbClr val="000000"/>
                </a:solidFill>
                <a:latin typeface="Arial" charset="0"/>
              </a:rPr>
              <a:t>pratiche</a:t>
            </a:r>
            <a:r>
              <a:rPr lang="fr-CH" sz="2600" dirty="0">
                <a:solidFill>
                  <a:srgbClr val="000000"/>
                </a:solidFill>
                <a:latin typeface="Arial" charset="0"/>
              </a:rPr>
              <a:t> e non </a:t>
            </a:r>
            <a:r>
              <a:rPr lang="fr-CH" sz="2600" dirty="0" err="1">
                <a:solidFill>
                  <a:srgbClr val="000000"/>
                </a:solidFill>
                <a:latin typeface="Arial" charset="0"/>
              </a:rPr>
              <a:t>teoriche</a:t>
            </a:r>
            <a:r>
              <a:rPr lang="fr-CH" sz="2600" dirty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endParaRPr lang="fr-CH" sz="2600" dirty="0">
              <a:solidFill>
                <a:srgbClr val="000000"/>
              </a:solidFill>
              <a:latin typeface="Arial" charset="0"/>
            </a:endParaRPr>
          </a:p>
          <a:p>
            <a:r>
              <a:rPr lang="de-CH" sz="2600" dirty="0" err="1">
                <a:solidFill>
                  <a:srgbClr val="000000"/>
                </a:solidFill>
                <a:latin typeface="Arial" charset="0"/>
              </a:rPr>
              <a:t>Esame</a:t>
            </a:r>
            <a:r>
              <a:rPr lang="de-CH" sz="2600" dirty="0">
                <a:solidFill>
                  <a:srgbClr val="000000"/>
                </a:solidFill>
                <a:latin typeface="Arial" charset="0"/>
              </a:rPr>
              <a:t> = </a:t>
            </a:r>
            <a:r>
              <a:rPr lang="fr-FR" sz="2600" dirty="0" err="1">
                <a:solidFill>
                  <a:srgbClr val="000000"/>
                </a:solidFill>
                <a:latin typeface="Arial" charset="0"/>
              </a:rPr>
              <a:t>prova</a:t>
            </a:r>
            <a:r>
              <a:rPr lang="fr-FR" sz="2600" dirty="0">
                <a:solidFill>
                  <a:srgbClr val="000000"/>
                </a:solidFill>
                <a:latin typeface="Arial" charset="0"/>
              </a:rPr>
              <a:t> di </a:t>
            </a:r>
            <a:r>
              <a:rPr lang="fr-FR" sz="2600" dirty="0" err="1">
                <a:solidFill>
                  <a:srgbClr val="000000"/>
                </a:solidFill>
                <a:latin typeface="Arial" charset="0"/>
              </a:rPr>
              <a:t>ciò</a:t>
            </a:r>
            <a:r>
              <a:rPr lang="fr-FR" sz="2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r-FR" sz="2600" dirty="0" err="1">
                <a:solidFill>
                  <a:srgbClr val="000000"/>
                </a:solidFill>
                <a:latin typeface="Arial" charset="0"/>
              </a:rPr>
              <a:t>che</a:t>
            </a:r>
            <a:r>
              <a:rPr lang="fr-FR" sz="2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r-FR" sz="2600" dirty="0" err="1">
                <a:solidFill>
                  <a:srgbClr val="000000"/>
                </a:solidFill>
                <a:latin typeface="Arial" charset="0"/>
              </a:rPr>
              <a:t>posso</a:t>
            </a:r>
            <a:r>
              <a:rPr lang="fr-FR" sz="2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r-FR" sz="2600" dirty="0" err="1">
                <a:solidFill>
                  <a:srgbClr val="000000"/>
                </a:solidFill>
                <a:latin typeface="Arial" charset="0"/>
              </a:rPr>
              <a:t>fare</a:t>
            </a:r>
            <a:endParaRPr lang="de-CH" sz="2600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4B2D0832-7059-A29D-A20B-A600EE1517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975926"/>
              </p:ext>
            </p:extLst>
          </p:nvPr>
        </p:nvGraphicFramePr>
        <p:xfrm>
          <a:off x="1401182" y="1449388"/>
          <a:ext cx="780984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878">
                  <a:extLst>
                    <a:ext uri="{9D8B030D-6E8A-4147-A177-3AD203B41FA5}">
                      <a16:colId xmlns:a16="http://schemas.microsoft.com/office/drawing/2014/main" val="1355340318"/>
                    </a:ext>
                  </a:extLst>
                </a:gridCol>
                <a:gridCol w="2939640">
                  <a:extLst>
                    <a:ext uri="{9D8B030D-6E8A-4147-A177-3AD203B41FA5}">
                      <a16:colId xmlns:a16="http://schemas.microsoft.com/office/drawing/2014/main" val="2702130499"/>
                    </a:ext>
                  </a:extLst>
                </a:gridCol>
                <a:gridCol w="1387441">
                  <a:extLst>
                    <a:ext uri="{9D8B030D-6E8A-4147-A177-3AD203B41FA5}">
                      <a16:colId xmlns:a16="http://schemas.microsoft.com/office/drawing/2014/main" val="1148717874"/>
                    </a:ext>
                  </a:extLst>
                </a:gridCol>
                <a:gridCol w="1032873">
                  <a:extLst>
                    <a:ext uri="{9D8B030D-6E8A-4147-A177-3AD203B41FA5}">
                      <a16:colId xmlns:a16="http://schemas.microsoft.com/office/drawing/2014/main" val="2104743936"/>
                    </a:ext>
                  </a:extLst>
                </a:gridCol>
                <a:gridCol w="1742009">
                  <a:extLst>
                    <a:ext uri="{9D8B030D-6E8A-4147-A177-3AD203B41FA5}">
                      <a16:colId xmlns:a16="http://schemas.microsoft.com/office/drawing/2014/main" val="107825061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de-CH" baseline="0" dirty="0"/>
                        <a:t>Voce </a:t>
                      </a:r>
                      <a:r>
                        <a:rPr lang="de-CH" baseline="0" dirty="0" err="1"/>
                        <a:t>d’esame</a:t>
                      </a:r>
                      <a:endParaRPr lang="de-C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Tipo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err="1"/>
                        <a:t>Durata</a:t>
                      </a:r>
                      <a:r>
                        <a:rPr lang="de-CH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err="1"/>
                        <a:t>Ponderazione</a:t>
                      </a:r>
                      <a:r>
                        <a:rPr lang="de-CH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618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err="1"/>
                        <a:t>Lavoro</a:t>
                      </a:r>
                      <a:r>
                        <a:rPr lang="de-CH" baseline="0" dirty="0"/>
                        <a:t> </a:t>
                      </a:r>
                      <a:r>
                        <a:rPr lang="de-CH" baseline="0" dirty="0" err="1"/>
                        <a:t>scritto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err="1"/>
                        <a:t>scritto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/>
                        <a:t>75%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027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err="1"/>
                        <a:t>Presentazione</a:t>
                      </a:r>
                      <a:r>
                        <a:rPr lang="de-CH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Orale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/>
                        <a:t>25 min.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7607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err="1"/>
                        <a:t>Colloquio</a:t>
                      </a:r>
                      <a:r>
                        <a:rPr lang="de-CH" baseline="0" dirty="0"/>
                        <a:t> 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Orale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/>
                        <a:t>25 min.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8417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err="1"/>
                        <a:t>Analisi</a:t>
                      </a:r>
                      <a:r>
                        <a:rPr lang="de-CH" baseline="0" dirty="0"/>
                        <a:t> di </a:t>
                      </a:r>
                      <a:r>
                        <a:rPr lang="de-CH" baseline="0" dirty="0" err="1"/>
                        <a:t>un</a:t>
                      </a:r>
                      <a:r>
                        <a:rPr lang="de-CH" baseline="0" dirty="0"/>
                        <a:t> </a:t>
                      </a:r>
                      <a:r>
                        <a:rPr lang="de-CH" baseline="0" dirty="0" err="1"/>
                        <a:t>caso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Orale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/>
                        <a:t>75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/>
                        <a:t>25 %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965551"/>
                  </a:ext>
                </a:extLst>
              </a:tr>
            </a:tbl>
          </a:graphicData>
        </a:graphic>
      </p:graphicFrame>
      <p:sp>
        <p:nvSpPr>
          <p:cNvPr id="7" name="Ellipse 6">
            <a:extLst>
              <a:ext uri="{FF2B5EF4-FFF2-40B4-BE49-F238E27FC236}">
                <a16:creationId xmlns:a16="http://schemas.microsoft.com/office/drawing/2014/main" id="{58CF0840-5781-F125-CCCC-4F9D007C4A3B}"/>
              </a:ext>
            </a:extLst>
          </p:cNvPr>
          <p:cNvSpPr/>
          <p:nvPr/>
        </p:nvSpPr>
        <p:spPr bwMode="auto">
          <a:xfrm>
            <a:off x="1054566" y="1774234"/>
            <a:ext cx="8245356" cy="487520"/>
          </a:xfrm>
          <a:prstGeom prst="ellipse">
            <a:avLst/>
          </a:prstGeom>
          <a:noFill/>
          <a:ln w="38100" cap="flat" cmpd="sng" algn="ctr">
            <a:solidFill>
              <a:srgbClr val="ED181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823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116E33-8EA0-F29A-6CB5-8BE7A19C8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2A05A93-4B15-1D8E-6A40-73AE48803DF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CH" noProof="0" dirty="0" err="1"/>
              <a:t>Formazione</a:t>
            </a:r>
            <a:r>
              <a:rPr lang="fr-CH" noProof="0" dirty="0"/>
              <a:t> </a:t>
            </a:r>
            <a:r>
              <a:rPr lang="it-CH" dirty="0"/>
              <a:t>professionale</a:t>
            </a:r>
            <a:r>
              <a:rPr lang="fr-CH" noProof="0" dirty="0"/>
              <a:t> </a:t>
            </a:r>
            <a:r>
              <a:rPr lang="fr-CH" noProof="0" dirty="0" err="1"/>
              <a:t>iniziale</a:t>
            </a:r>
            <a:r>
              <a:rPr lang="fr-CH" noProof="0" dirty="0"/>
              <a:t> e </a:t>
            </a:r>
            <a:r>
              <a:rPr lang="fr-CH" b="1" noProof="0" dirty="0"/>
              <a:t>superiore</a:t>
            </a:r>
            <a:endParaRPr lang="fr-CH" noProof="0" dirty="0"/>
          </a:p>
          <a:p>
            <a:r>
              <a:rPr lang="fr-CH" dirty="0" err="1"/>
              <a:t>Alternanza</a:t>
            </a:r>
            <a:r>
              <a:rPr lang="fr-CH" dirty="0"/>
              <a:t>  tra </a:t>
            </a:r>
            <a:r>
              <a:rPr lang="fr-CH" dirty="0" err="1"/>
              <a:t>teoria</a:t>
            </a:r>
            <a:r>
              <a:rPr lang="fr-CH" dirty="0"/>
              <a:t> </a:t>
            </a:r>
            <a:r>
              <a:rPr lang="fr-CH" noProof="0" dirty="0"/>
              <a:t>(</a:t>
            </a:r>
            <a:r>
              <a:rPr lang="fr-CH" noProof="0" dirty="0" err="1"/>
              <a:t>scuola</a:t>
            </a:r>
            <a:r>
              <a:rPr lang="fr-CH" noProof="0" dirty="0"/>
              <a:t> </a:t>
            </a:r>
            <a:r>
              <a:rPr lang="fr-CH" noProof="0" dirty="0" err="1"/>
              <a:t>professionale</a:t>
            </a:r>
            <a:r>
              <a:rPr lang="fr-CH" noProof="0" dirty="0"/>
              <a:t>) e la </a:t>
            </a:r>
            <a:r>
              <a:rPr lang="fr-CH" noProof="0" dirty="0" err="1"/>
              <a:t>pratica</a:t>
            </a:r>
            <a:r>
              <a:rPr lang="fr-CH" noProof="0" dirty="0"/>
              <a:t> (</a:t>
            </a:r>
            <a:r>
              <a:rPr lang="fr-CH" noProof="0" dirty="0" err="1"/>
              <a:t>datore</a:t>
            </a:r>
            <a:r>
              <a:rPr lang="fr-CH" noProof="0" dirty="0"/>
              <a:t> di </a:t>
            </a:r>
            <a:r>
              <a:rPr lang="fr-CH" noProof="0" dirty="0" err="1"/>
              <a:t>lavoro</a:t>
            </a:r>
            <a:r>
              <a:rPr lang="fr-CH" noProof="0" dirty="0"/>
              <a:t>)</a:t>
            </a:r>
          </a:p>
          <a:p>
            <a:r>
              <a:rPr lang="fr-CH" dirty="0"/>
              <a:t>Training on-the-Job</a:t>
            </a:r>
          </a:p>
          <a:p>
            <a:r>
              <a:rPr lang="fr-CH" dirty="0"/>
              <a:t>P</a:t>
            </a:r>
            <a:r>
              <a:rPr lang="fr-CH" noProof="0" dirty="0" err="1"/>
              <a:t>reparazione</a:t>
            </a:r>
            <a:r>
              <a:rPr lang="fr-CH" noProof="0" dirty="0"/>
              <a:t> </a:t>
            </a:r>
            <a:r>
              <a:rPr lang="fr-CH" noProof="0" dirty="0" err="1"/>
              <a:t>all’esame</a:t>
            </a:r>
            <a:r>
              <a:rPr lang="fr-CH" noProof="0" dirty="0"/>
              <a:t> </a:t>
            </a:r>
            <a:r>
              <a:rPr lang="fr-CH" noProof="0" dirty="0" err="1"/>
              <a:t>professionale</a:t>
            </a:r>
            <a:r>
              <a:rPr lang="fr-CH" noProof="0" dirty="0"/>
              <a:t> </a:t>
            </a:r>
            <a:r>
              <a:rPr lang="fr-CH" noProof="0" dirty="0" err="1"/>
              <a:t>sul</a:t>
            </a:r>
            <a:r>
              <a:rPr lang="fr-CH" noProof="0" dirty="0"/>
              <a:t> </a:t>
            </a:r>
            <a:r>
              <a:rPr lang="fr-CH" noProof="0" dirty="0" err="1"/>
              <a:t>posto</a:t>
            </a:r>
            <a:r>
              <a:rPr lang="fr-CH" noProof="0" dirty="0"/>
              <a:t> di </a:t>
            </a:r>
            <a:r>
              <a:rPr lang="fr-CH" noProof="0" dirty="0" err="1"/>
              <a:t>lavoro</a:t>
            </a:r>
            <a:r>
              <a:rPr lang="fr-CH" noProof="0" dirty="0"/>
              <a:t> </a:t>
            </a:r>
            <a:r>
              <a:rPr lang="fr-CH" b="1" noProof="0" dirty="0"/>
              <a:t>e </a:t>
            </a:r>
            <a:r>
              <a:rPr lang="fr-CH" b="1" noProof="0" dirty="0" err="1"/>
              <a:t>durante</a:t>
            </a:r>
            <a:r>
              <a:rPr lang="fr-CH" b="1" noProof="0" dirty="0"/>
              <a:t> il tempo libero</a:t>
            </a:r>
          </a:p>
          <a:p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00AD679-5BFA-ACD0-A1BF-E81B1622A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3200" noProof="0" dirty="0" err="1"/>
              <a:t>Sistema</a:t>
            </a:r>
            <a:r>
              <a:rPr lang="fr-CH" sz="3200" noProof="0" dirty="0"/>
              <a:t> di </a:t>
            </a:r>
            <a:r>
              <a:rPr lang="fr-CH" sz="3200" noProof="0" dirty="0" err="1"/>
              <a:t>formazione</a:t>
            </a:r>
            <a:r>
              <a:rPr lang="fr-CH" sz="3200" noProof="0" dirty="0"/>
              <a:t> duale</a:t>
            </a: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1F53D38-0222-836B-01F6-B523BC5E6A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Esame professionale «istruttrice/ore della protezione civile con attestato federale»</a:t>
            </a:r>
          </a:p>
          <a:p>
            <a:r>
              <a:rPr lang="de-CH" b="0"/>
              <a:t>Direzione d’esame</a:t>
            </a:r>
            <a:endParaRPr lang="de-CH" b="0" dirty="0"/>
          </a:p>
        </p:txBody>
      </p:sp>
    </p:spTree>
    <p:extLst>
      <p:ext uri="{BB962C8B-B14F-4D97-AF65-F5344CB8AC3E}">
        <p14:creationId xmlns:p14="http://schemas.microsoft.com/office/powerpoint/2010/main" val="1773057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097BD-0690-38FF-7251-81CE0CFAF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95B4E3D-5620-F3C4-FE0F-793252EE1EA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à"/>
            </a:pPr>
            <a:r>
              <a:rPr lang="it-CH" dirty="0">
                <a:sym typeface="Wingdings" panose="05000000000000000000" pitchFamily="2" charset="2"/>
              </a:rPr>
              <a:t>Il lavoro scritto si concentra sulla pratica</a:t>
            </a:r>
            <a:endParaRPr lang="fr-CH" noProof="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fr-CH" noProof="0" dirty="0" err="1">
                <a:sym typeface="Wingdings" panose="05000000000000000000" pitchFamily="2" charset="2"/>
              </a:rPr>
              <a:t>Implica</a:t>
            </a:r>
            <a:r>
              <a:rPr lang="fr-CH" noProof="0" dirty="0">
                <a:sym typeface="Wingdings" panose="05000000000000000000" pitchFamily="2" charset="2"/>
              </a:rPr>
              <a:t> un mandante </a:t>
            </a:r>
            <a:r>
              <a:rPr lang="fr-CH" noProof="0" dirty="0" err="1">
                <a:sym typeface="Wingdings" panose="05000000000000000000" pitchFamily="2" charset="2"/>
              </a:rPr>
              <a:t>ed</a:t>
            </a:r>
            <a:r>
              <a:rPr lang="fr-CH" noProof="0" dirty="0">
                <a:sym typeface="Wingdings" panose="05000000000000000000" pitchFamily="2" charset="2"/>
              </a:rPr>
              <a:t> un cliente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CH" noProof="0" dirty="0">
                <a:sym typeface="Wingdings" panose="05000000000000000000" pitchFamily="2" charset="2"/>
              </a:rPr>
              <a:t>È </a:t>
            </a:r>
            <a:r>
              <a:rPr lang="fr-CH" noProof="0" dirty="0" err="1">
                <a:sym typeface="Wingdings" panose="05000000000000000000" pitchFamily="2" charset="2"/>
              </a:rPr>
              <a:t>possibile</a:t>
            </a:r>
            <a:r>
              <a:rPr lang="fr-CH" noProof="0" dirty="0">
                <a:sym typeface="Wingdings" panose="05000000000000000000" pitchFamily="2" charset="2"/>
              </a:rPr>
              <a:t> </a:t>
            </a:r>
            <a:r>
              <a:rPr lang="fr-CH" noProof="0" dirty="0" err="1">
                <a:sym typeface="Wingdings" panose="05000000000000000000" pitchFamily="2" charset="2"/>
              </a:rPr>
              <a:t>che</a:t>
            </a:r>
            <a:r>
              <a:rPr lang="fr-CH" noProof="0" dirty="0">
                <a:sym typeface="Wingdings" panose="05000000000000000000" pitchFamily="2" charset="2"/>
              </a:rPr>
              <a:t> il </a:t>
            </a:r>
            <a:r>
              <a:rPr lang="fr-CH" noProof="0" dirty="0" err="1">
                <a:sym typeface="Wingdings" panose="05000000000000000000" pitchFamily="2" charset="2"/>
              </a:rPr>
              <a:t>candidato</a:t>
            </a:r>
            <a:r>
              <a:rPr lang="fr-CH" noProof="0" dirty="0">
                <a:sym typeface="Wingdings" panose="05000000000000000000" pitchFamily="2" charset="2"/>
              </a:rPr>
              <a:t> è </a:t>
            </a:r>
            <a:r>
              <a:rPr lang="fr-CH" noProof="0" dirty="0" err="1">
                <a:sym typeface="Wingdings" panose="05000000000000000000" pitchFamily="2" charset="2"/>
              </a:rPr>
              <a:t>implicato</a:t>
            </a:r>
            <a:r>
              <a:rPr lang="fr-CH" noProof="0" dirty="0">
                <a:sym typeface="Wingdings" panose="05000000000000000000" pitchFamily="2" charset="2"/>
              </a:rPr>
              <a:t> </a:t>
            </a:r>
            <a:r>
              <a:rPr lang="fr-CH" noProof="0" dirty="0" err="1">
                <a:sym typeface="Wingdings" panose="05000000000000000000" pitchFamily="2" charset="2"/>
              </a:rPr>
              <a:t>nel</a:t>
            </a:r>
            <a:r>
              <a:rPr lang="fr-CH" noProof="0" dirty="0">
                <a:sym typeface="Wingdings" panose="05000000000000000000" pitchFamily="2" charset="2"/>
              </a:rPr>
              <a:t> </a:t>
            </a:r>
            <a:r>
              <a:rPr lang="fr-CH" noProof="0" dirty="0" err="1">
                <a:sym typeface="Wingdings" panose="05000000000000000000" pitchFamily="2" charset="2"/>
              </a:rPr>
              <a:t>triangolo</a:t>
            </a:r>
            <a:r>
              <a:rPr lang="fr-CH" noProof="0" dirty="0">
                <a:sym typeface="Wingdings" panose="05000000000000000000" pitchFamily="2" charset="2"/>
              </a:rPr>
              <a:t> </a:t>
            </a:r>
            <a:r>
              <a:rPr lang="fr-CH" noProof="0" dirty="0" err="1">
                <a:sym typeface="Wingdings" panose="05000000000000000000" pitchFamily="2" charset="2"/>
              </a:rPr>
              <a:t>relazionale</a:t>
            </a:r>
            <a:endParaRPr lang="fr-CH" noProof="0" dirty="0">
              <a:sym typeface="Wingdings" panose="05000000000000000000" pitchFamily="2" charset="2"/>
            </a:endParaRPr>
          </a:p>
          <a:p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8F39A00-E6D7-05D3-3949-85ABFF791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3200" noProof="0" dirty="0"/>
              <a:t>... e </a:t>
            </a:r>
            <a:r>
              <a:rPr lang="fr-CH" sz="3200" noProof="0" dirty="0" err="1"/>
              <a:t>conseguenze</a:t>
            </a:r>
            <a:r>
              <a:rPr lang="fr-CH" sz="3200" noProof="0" dirty="0"/>
              <a:t> per il </a:t>
            </a:r>
            <a:r>
              <a:rPr lang="fr-CH" sz="3200" noProof="0" dirty="0" err="1"/>
              <a:t>lavoro</a:t>
            </a:r>
            <a:r>
              <a:rPr lang="fr-CH" sz="3200" noProof="0" dirty="0"/>
              <a:t> </a:t>
            </a:r>
            <a:r>
              <a:rPr lang="fr-CH" sz="3200" noProof="0" dirty="0" err="1"/>
              <a:t>scritto</a:t>
            </a: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B363A5C-FD2E-ED12-4D92-152F8265BC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Esame professionale «istruttrice/ore della protezione civile con attestato federale»</a:t>
            </a:r>
          </a:p>
          <a:p>
            <a:r>
              <a:rPr lang="de-CH" b="0"/>
              <a:t>Direzione d’esame</a:t>
            </a:r>
            <a:endParaRPr lang="de-CH" b="0" dirty="0"/>
          </a:p>
        </p:txBody>
      </p:sp>
      <p:sp>
        <p:nvSpPr>
          <p:cNvPr id="5" name="Gleichschenkliges Dreieck 4">
            <a:extLst>
              <a:ext uri="{FF2B5EF4-FFF2-40B4-BE49-F238E27FC236}">
                <a16:creationId xmlns:a16="http://schemas.microsoft.com/office/drawing/2014/main" id="{2B81864F-05EB-0A3F-FA60-C564929568C1}"/>
              </a:ext>
            </a:extLst>
          </p:cNvPr>
          <p:cNvSpPr/>
          <p:nvPr/>
        </p:nvSpPr>
        <p:spPr bwMode="auto">
          <a:xfrm>
            <a:off x="5904257" y="3364269"/>
            <a:ext cx="2232660" cy="1924707"/>
          </a:xfrm>
          <a:prstGeom prst="triangle">
            <a:avLst/>
          </a:prstGeom>
          <a:solidFill>
            <a:srgbClr val="FFFFCC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DA0FCFB-6C31-8E3B-9D25-999B9E1471F5}"/>
              </a:ext>
            </a:extLst>
          </p:cNvPr>
          <p:cNvSpPr txBox="1"/>
          <p:nvPr/>
        </p:nvSpPr>
        <p:spPr>
          <a:xfrm>
            <a:off x="6517184" y="3029405"/>
            <a:ext cx="979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1400" dirty="0" err="1">
                <a:solidFill>
                  <a:srgbClr val="000000"/>
                </a:solidFill>
                <a:latin typeface="Arial" charset="0"/>
              </a:rPr>
              <a:t>Mandante</a:t>
            </a:r>
            <a:endParaRPr lang="de-CH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0B1FED6-1FCA-925D-37D5-87B932D37574}"/>
              </a:ext>
            </a:extLst>
          </p:cNvPr>
          <p:cNvSpPr txBox="1"/>
          <p:nvPr/>
        </p:nvSpPr>
        <p:spPr>
          <a:xfrm>
            <a:off x="8194366" y="5264992"/>
            <a:ext cx="7425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1400" dirty="0" err="1">
                <a:solidFill>
                  <a:srgbClr val="000000"/>
                </a:solidFill>
                <a:latin typeface="Arial" charset="0"/>
              </a:rPr>
              <a:t>Cliente</a:t>
            </a:r>
            <a:endParaRPr lang="de-CH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D57B3AF-91D0-5573-9EAE-A560B2E4A48C}"/>
              </a:ext>
            </a:extLst>
          </p:cNvPr>
          <p:cNvSpPr txBox="1"/>
          <p:nvPr/>
        </p:nvSpPr>
        <p:spPr>
          <a:xfrm>
            <a:off x="6515009" y="4575584"/>
            <a:ext cx="1099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1400" dirty="0" err="1">
                <a:solidFill>
                  <a:srgbClr val="000000"/>
                </a:solidFill>
                <a:latin typeface="Arial" charset="0"/>
              </a:rPr>
              <a:t>Candidato</a:t>
            </a:r>
            <a:r>
              <a:rPr lang="de-CH" sz="1400" dirty="0">
                <a:solidFill>
                  <a:srgbClr val="000000"/>
                </a:solidFill>
                <a:latin typeface="Arial" charset="0"/>
              </a:rPr>
              <a:t> /</a:t>
            </a:r>
            <a:br>
              <a:rPr lang="de-CH" sz="1400" dirty="0">
                <a:solidFill>
                  <a:srgbClr val="000000"/>
                </a:solidFill>
                <a:latin typeface="Arial" charset="0"/>
              </a:rPr>
            </a:br>
            <a:r>
              <a:rPr lang="de-CH" sz="1400" dirty="0" err="1">
                <a:solidFill>
                  <a:srgbClr val="000000"/>
                </a:solidFill>
                <a:latin typeface="Arial" charset="0"/>
              </a:rPr>
              <a:t>Autore</a:t>
            </a:r>
            <a:endParaRPr lang="de-CH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1E478BD-F16C-584D-FA62-280B81338A7D}"/>
              </a:ext>
            </a:extLst>
          </p:cNvPr>
          <p:cNvSpPr txBox="1"/>
          <p:nvPr/>
        </p:nvSpPr>
        <p:spPr>
          <a:xfrm>
            <a:off x="4309267" y="5272986"/>
            <a:ext cx="18453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1400" dirty="0" err="1">
                <a:solidFill>
                  <a:srgbClr val="000000"/>
                </a:solidFill>
                <a:latin typeface="Arial" charset="0"/>
              </a:rPr>
              <a:t>Superiore</a:t>
            </a:r>
            <a:r>
              <a:rPr lang="de-CH" sz="1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CH" sz="1400" dirty="0" err="1">
                <a:solidFill>
                  <a:srgbClr val="000000"/>
                </a:solidFill>
                <a:latin typeface="Arial" charset="0"/>
              </a:rPr>
              <a:t>gerarchico</a:t>
            </a:r>
            <a:endParaRPr lang="de-CH" sz="14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963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FA880-31A6-2DF3-60A4-434785807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30C9706-67B9-AEAE-C001-3371428DBE0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tabLst>
                <a:tab pos="3676650" algn="l"/>
              </a:tabLst>
            </a:pPr>
            <a:r>
              <a:rPr lang="fr-CH" sz="2400" noProof="0" dirty="0"/>
              <a:t>Data </a:t>
            </a:r>
            <a:r>
              <a:rPr lang="fr-CH" sz="2400" noProof="0" dirty="0" err="1"/>
              <a:t>d’ordine</a:t>
            </a:r>
            <a:r>
              <a:rPr lang="fr-CH" sz="2400" noProof="0" dirty="0"/>
              <a:t>: 				</a:t>
            </a:r>
            <a:r>
              <a:rPr lang="de-CH" sz="2400" dirty="0"/>
              <a:t>20.05.2025</a:t>
            </a:r>
            <a:endParaRPr lang="de-DE" sz="2400" dirty="0"/>
          </a:p>
          <a:p>
            <a:pPr>
              <a:tabLst>
                <a:tab pos="3676650" algn="l"/>
              </a:tabLst>
            </a:pPr>
            <a:r>
              <a:rPr lang="fr-CH" sz="2400" noProof="0" dirty="0">
                <a:cs typeface="Arial"/>
              </a:rPr>
              <a:t>Info al </a:t>
            </a:r>
            <a:r>
              <a:rPr lang="fr-CH" sz="2400" noProof="0" dirty="0" err="1">
                <a:cs typeface="Arial"/>
              </a:rPr>
              <a:t>datore</a:t>
            </a:r>
            <a:r>
              <a:rPr lang="fr-CH" sz="2400" noProof="0" dirty="0">
                <a:cs typeface="Arial"/>
              </a:rPr>
              <a:t> di </a:t>
            </a:r>
            <a:r>
              <a:rPr lang="fr-CH" sz="2400" noProof="0" dirty="0" err="1">
                <a:cs typeface="Arial"/>
              </a:rPr>
              <a:t>lavoro</a:t>
            </a:r>
            <a:r>
              <a:rPr lang="fr-CH" sz="2400" noProof="0" dirty="0">
                <a:cs typeface="Arial"/>
              </a:rPr>
              <a:t>: 				</a:t>
            </a:r>
            <a:r>
              <a:rPr lang="de-CH" sz="2400" dirty="0"/>
              <a:t>20.05.2025</a:t>
            </a:r>
            <a:endParaRPr lang="de-DE" sz="2400" dirty="0"/>
          </a:p>
          <a:p>
            <a:pPr>
              <a:tabLst>
                <a:tab pos="3676650" algn="l"/>
              </a:tabLst>
            </a:pPr>
            <a:r>
              <a:rPr lang="fr-CH" sz="2400" noProof="0" dirty="0" err="1"/>
              <a:t>Elaborazione</a:t>
            </a:r>
            <a:r>
              <a:rPr lang="fr-CH" sz="2400" noProof="0" dirty="0"/>
              <a:t> </a:t>
            </a:r>
            <a:r>
              <a:rPr lang="fr-CH" sz="2400" noProof="0" dirty="0" err="1"/>
              <a:t>della</a:t>
            </a:r>
            <a:r>
              <a:rPr lang="fr-CH" sz="2400" noProof="0" dirty="0"/>
              <a:t> </a:t>
            </a:r>
            <a:r>
              <a:rPr lang="fr-CH" sz="2400" noProof="0" dirty="0" err="1"/>
              <a:t>descrizione</a:t>
            </a:r>
            <a:r>
              <a:rPr lang="fr-CH" sz="2400" noProof="0" dirty="0"/>
              <a:t> d’</a:t>
            </a:r>
            <a:r>
              <a:rPr lang="fr-CH" sz="2400" noProof="0" dirty="0" err="1"/>
              <a:t>esame</a:t>
            </a:r>
            <a:r>
              <a:rPr lang="fr-CH" sz="2400" noProof="0" dirty="0"/>
              <a:t> («</a:t>
            </a:r>
            <a:r>
              <a:rPr lang="fr-CH" sz="2400" noProof="0" dirty="0" err="1"/>
              <a:t>disposizioni</a:t>
            </a:r>
            <a:r>
              <a:rPr lang="fr-CH" sz="2400" noProof="0" dirty="0"/>
              <a:t>»)</a:t>
            </a:r>
            <a:r>
              <a:rPr lang="fr-CH" sz="2400" noProof="0" dirty="0">
                <a:cs typeface="Arial"/>
              </a:rPr>
              <a:t>: </a:t>
            </a:r>
            <a:br>
              <a:rPr lang="fr-CH" sz="2400" noProof="0" dirty="0">
                <a:cs typeface="Arial"/>
              </a:rPr>
            </a:br>
            <a:r>
              <a:rPr lang="fr-CH" sz="2400" noProof="0" dirty="0">
                <a:cs typeface="Arial"/>
              </a:rPr>
              <a:t>				a </a:t>
            </a:r>
            <a:r>
              <a:rPr lang="fr-CH" sz="2400" noProof="0" dirty="0" err="1">
                <a:cs typeface="Arial"/>
              </a:rPr>
              <a:t>partire</a:t>
            </a:r>
            <a:r>
              <a:rPr lang="fr-CH" sz="2400" noProof="0" dirty="0">
                <a:cs typeface="Arial"/>
              </a:rPr>
              <a:t> dal </a:t>
            </a:r>
            <a:r>
              <a:rPr lang="de-CH" sz="2400" dirty="0"/>
              <a:t>20.05.2025</a:t>
            </a:r>
            <a:endParaRPr lang="de-DE" sz="2400" dirty="0"/>
          </a:p>
          <a:p>
            <a:pPr>
              <a:tabLst>
                <a:tab pos="3676650" algn="l"/>
              </a:tabLst>
            </a:pPr>
            <a:r>
              <a:rPr lang="fr-CH" sz="2400" noProof="0" dirty="0" err="1"/>
              <a:t>Consegna</a:t>
            </a:r>
            <a:r>
              <a:rPr lang="fr-CH" sz="2400" noProof="0" dirty="0"/>
              <a:t> </a:t>
            </a:r>
            <a:r>
              <a:rPr lang="fr-CH" sz="2400" noProof="0" dirty="0" err="1"/>
              <a:t>della</a:t>
            </a:r>
            <a:r>
              <a:rPr lang="fr-CH" sz="2400" noProof="0" dirty="0"/>
              <a:t> </a:t>
            </a:r>
            <a:r>
              <a:rPr lang="fr-CH" sz="2400" noProof="0" dirty="0" err="1"/>
              <a:t>descrizione</a:t>
            </a:r>
            <a:r>
              <a:rPr lang="fr-CH" sz="2400" noProof="0" dirty="0"/>
              <a:t>: 			</a:t>
            </a:r>
            <a:r>
              <a:rPr lang="de-CH" sz="2400" noProof="0" dirty="0"/>
              <a:t>07.07</a:t>
            </a:r>
            <a:r>
              <a:rPr lang="de-CH" sz="2400" dirty="0"/>
              <a:t>. </a:t>
            </a:r>
            <a:r>
              <a:rPr lang="de-CH" sz="2400" dirty="0">
                <a:cs typeface="Arial"/>
              </a:rPr>
              <a:t>- 21.11.2025 </a:t>
            </a:r>
          </a:p>
          <a:p>
            <a:pPr>
              <a:tabLst>
                <a:tab pos="3676650" algn="l"/>
              </a:tabLst>
            </a:pPr>
            <a:r>
              <a:rPr lang="fr-CH" sz="2400" dirty="0"/>
              <a:t>V</a:t>
            </a:r>
            <a:r>
              <a:rPr lang="fr-CH" sz="2400" noProof="0" dirty="0" err="1"/>
              <a:t>alutazione</a:t>
            </a:r>
            <a:r>
              <a:rPr lang="fr-CH" sz="2400" noProof="0" dirty="0"/>
              <a:t> </a:t>
            </a:r>
            <a:r>
              <a:rPr lang="fr-CH" sz="2400" noProof="0" dirty="0" err="1"/>
              <a:t>della</a:t>
            </a:r>
            <a:r>
              <a:rPr lang="fr-CH" sz="2400" noProof="0" dirty="0"/>
              <a:t> </a:t>
            </a:r>
            <a:r>
              <a:rPr lang="fr-CH" sz="2400" noProof="0" dirty="0" err="1"/>
              <a:t>descrizione</a:t>
            </a:r>
            <a:r>
              <a:rPr lang="fr-CH" sz="2400" noProof="0" dirty="0"/>
              <a:t>: max. 4 </a:t>
            </a:r>
            <a:r>
              <a:rPr lang="fr-CH" sz="2400" noProof="0" dirty="0" err="1"/>
              <a:t>settimane</a:t>
            </a:r>
            <a:r>
              <a:rPr lang="fr-CH" sz="2400" noProof="0" dirty="0"/>
              <a:t> </a:t>
            </a:r>
            <a:r>
              <a:rPr lang="fr-CH" sz="2400" noProof="0" dirty="0" err="1"/>
              <a:t>dopo</a:t>
            </a:r>
            <a:r>
              <a:rPr lang="fr-CH" sz="2400" noProof="0" dirty="0"/>
              <a:t> la </a:t>
            </a:r>
            <a:r>
              <a:rPr lang="fr-CH" sz="2400" noProof="0" dirty="0" err="1"/>
              <a:t>consegna</a:t>
            </a:r>
            <a:endParaRPr lang="fr-CH" sz="2400" noProof="0" dirty="0"/>
          </a:p>
          <a:p>
            <a:pPr>
              <a:tabLst>
                <a:tab pos="3676650" algn="l"/>
              </a:tabLst>
            </a:pPr>
            <a:r>
              <a:rPr lang="fr-CH" sz="2400" noProof="0" dirty="0" err="1"/>
              <a:t>Consegna</a:t>
            </a:r>
            <a:r>
              <a:rPr lang="fr-CH" sz="2400" noProof="0" dirty="0"/>
              <a:t> del </a:t>
            </a:r>
            <a:r>
              <a:rPr lang="fr-CH" sz="2400" noProof="0" dirty="0" err="1"/>
              <a:t>lavoro</a:t>
            </a:r>
            <a:r>
              <a:rPr lang="fr-CH" sz="2400" noProof="0" dirty="0"/>
              <a:t> </a:t>
            </a:r>
            <a:r>
              <a:rPr lang="fr-CH" sz="2400" noProof="0" dirty="0" err="1"/>
              <a:t>scritto</a:t>
            </a:r>
            <a:r>
              <a:rPr lang="fr-CH" sz="2400" noProof="0" dirty="0"/>
              <a:t>: 		</a:t>
            </a:r>
            <a:r>
              <a:rPr lang="de-CH" sz="2400" dirty="0"/>
              <a:t> 	24.04.2026</a:t>
            </a:r>
            <a:r>
              <a:rPr lang="de-CH" sz="2400" dirty="0">
                <a:cs typeface="Arial"/>
              </a:rPr>
              <a:t>, 13:00h</a:t>
            </a:r>
          </a:p>
          <a:p>
            <a:pPr>
              <a:tabLst>
                <a:tab pos="3676650" algn="l"/>
              </a:tabLst>
            </a:pPr>
            <a:r>
              <a:rPr lang="it-CH" sz="2400" dirty="0"/>
              <a:t>Presentazione del lavoro scritto e colloquio</a:t>
            </a:r>
            <a:r>
              <a:rPr lang="fr-CH" sz="2000" noProof="0" dirty="0"/>
              <a:t>:  	</a:t>
            </a:r>
            <a:r>
              <a:rPr lang="de-CH" sz="2400" dirty="0">
                <a:cs typeface="Arial"/>
              </a:rPr>
              <a:t>29.06. - 03.07.2026</a:t>
            </a:r>
            <a:endParaRPr lang="fr-CH" sz="2400" noProof="0" dirty="0">
              <a:ea typeface="+mn-lt"/>
              <a:cs typeface="Arial"/>
            </a:endParaRPr>
          </a:p>
          <a:p>
            <a:pPr marL="0" indent="0">
              <a:buNone/>
              <a:tabLst>
                <a:tab pos="3676650" algn="l"/>
              </a:tabLst>
            </a:pPr>
            <a:endParaRPr lang="fr-CH" sz="2400" noProof="0" dirty="0">
              <a:ea typeface="+mn-lt"/>
              <a:cs typeface="Arial"/>
            </a:endParaRPr>
          </a:p>
          <a:p>
            <a:pPr marL="0" indent="0">
              <a:buNone/>
              <a:tabLst>
                <a:tab pos="3676650" algn="l"/>
              </a:tabLst>
            </a:pPr>
            <a:r>
              <a:rPr lang="fr-CH" sz="2400" noProof="0" dirty="0" err="1">
                <a:ea typeface="+mn-lt"/>
                <a:cs typeface="Arial"/>
              </a:rPr>
              <a:t>Trovate</a:t>
            </a:r>
            <a:r>
              <a:rPr lang="fr-CH" sz="2400" noProof="0" dirty="0">
                <a:ea typeface="+mn-lt"/>
                <a:cs typeface="Arial"/>
              </a:rPr>
              <a:t> tutti i </a:t>
            </a:r>
            <a:r>
              <a:rPr lang="fr-CH" sz="2400" noProof="0" dirty="0" err="1">
                <a:ea typeface="+mn-lt"/>
                <a:cs typeface="Arial"/>
              </a:rPr>
              <a:t>termini</a:t>
            </a:r>
            <a:r>
              <a:rPr lang="fr-CH" sz="2400" noProof="0" dirty="0">
                <a:ea typeface="+mn-lt"/>
                <a:cs typeface="Arial"/>
              </a:rPr>
              <a:t> </a:t>
            </a:r>
            <a:r>
              <a:rPr lang="fr-CH" sz="2400" noProof="0" dirty="0" err="1">
                <a:ea typeface="+mn-lt"/>
                <a:cs typeface="Arial"/>
              </a:rPr>
              <a:t>dell’esame</a:t>
            </a:r>
            <a:r>
              <a:rPr lang="fr-CH" sz="2400" noProof="0" dirty="0">
                <a:ea typeface="+mn-lt"/>
                <a:cs typeface="Arial"/>
              </a:rPr>
              <a:t> </a:t>
            </a:r>
            <a:r>
              <a:rPr lang="fr-CH" sz="2400" noProof="0" dirty="0" err="1">
                <a:ea typeface="+mn-lt"/>
                <a:cs typeface="Arial"/>
              </a:rPr>
              <a:t>professionale</a:t>
            </a:r>
            <a:r>
              <a:rPr lang="fr-CH" sz="2400" noProof="0" dirty="0">
                <a:ea typeface="+mn-lt"/>
                <a:cs typeface="Arial"/>
              </a:rPr>
              <a:t> 2026 </a:t>
            </a:r>
            <a:r>
              <a:rPr lang="fr-CH" sz="2400" noProof="0" dirty="0" err="1">
                <a:ea typeface="+mn-lt"/>
                <a:cs typeface="Arial"/>
              </a:rPr>
              <a:t>nell’appendice</a:t>
            </a:r>
            <a:r>
              <a:rPr lang="fr-CH" sz="2400" noProof="0" dirty="0">
                <a:ea typeface="+mn-lt"/>
                <a:cs typeface="Arial"/>
              </a:rPr>
              <a:t> 5 delle </a:t>
            </a:r>
            <a:r>
              <a:rPr lang="fr-CH" sz="2400" noProof="0" dirty="0" err="1">
                <a:ea typeface="+mn-lt"/>
                <a:cs typeface="Arial"/>
              </a:rPr>
              <a:t>direttive</a:t>
            </a:r>
            <a:r>
              <a:rPr lang="fr-CH" sz="2400" noProof="0" dirty="0">
                <a:ea typeface="+mn-lt"/>
                <a:cs typeface="Arial"/>
              </a:rPr>
              <a:t>.</a:t>
            </a:r>
            <a:endParaRPr lang="fr-CH" sz="2400" noProof="0" dirty="0">
              <a:ea typeface="+mn-lt"/>
              <a:cs typeface="+mn-lt"/>
            </a:endParaRPr>
          </a:p>
          <a:p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480C002-228D-17F0-C575-79BA80B5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noProof="0" dirty="0"/>
              <a:t>Date del </a:t>
            </a:r>
            <a:r>
              <a:rPr lang="fr-CH" noProof="0" dirty="0" err="1"/>
              <a:t>lavoro</a:t>
            </a:r>
            <a:r>
              <a:rPr lang="fr-CH" noProof="0" dirty="0"/>
              <a:t> </a:t>
            </a:r>
            <a:r>
              <a:rPr lang="fr-CH" noProof="0" dirty="0" err="1"/>
              <a:t>scritto</a:t>
            </a: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C83B044-4E53-3CDA-D4E6-87EADCE3EB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Esame professionale «istruttrice/ore della protezione civile con attestato federale»</a:t>
            </a:r>
          </a:p>
          <a:p>
            <a:r>
              <a:rPr lang="de-CH" b="0"/>
              <a:t>Direzione d’esame</a:t>
            </a:r>
            <a:endParaRPr lang="de-CH" b="0" dirty="0"/>
          </a:p>
        </p:txBody>
      </p:sp>
    </p:spTree>
    <p:extLst>
      <p:ext uri="{BB962C8B-B14F-4D97-AF65-F5344CB8AC3E}">
        <p14:creationId xmlns:p14="http://schemas.microsoft.com/office/powerpoint/2010/main" val="980487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12C053-6B3C-3F3F-E926-E89B5284A1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D8B3B19-9ED2-415B-C662-2F010482FD4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fr-CH" u="sng" noProof="0" dirty="0" err="1">
                <a:sym typeface="Wingdings" panose="05000000000000000000" pitchFamily="2" charset="2"/>
              </a:rPr>
              <a:t>Promemoria</a:t>
            </a:r>
            <a:r>
              <a:rPr lang="fr-CH" u="sng" noProof="0" dirty="0">
                <a:sym typeface="Wingdings" panose="05000000000000000000" pitchFamily="2" charset="2"/>
              </a:rPr>
              <a:t> parte d’</a:t>
            </a:r>
            <a:r>
              <a:rPr lang="fr-CH" u="sng" noProof="0" dirty="0" err="1">
                <a:sym typeface="Wingdings" panose="05000000000000000000" pitchFamily="2" charset="2"/>
              </a:rPr>
              <a:t>esame</a:t>
            </a:r>
            <a:r>
              <a:rPr lang="fr-CH" u="sng" noProof="0" dirty="0">
                <a:sym typeface="Wingdings" panose="05000000000000000000" pitchFamily="2" charset="2"/>
              </a:rPr>
              <a:t> 1</a:t>
            </a:r>
            <a:endParaRPr lang="fr-CH" noProof="0" dirty="0"/>
          </a:p>
          <a:p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563E767-B655-8496-EB21-090B88B49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noProof="0" dirty="0"/>
              <a:t>Il </a:t>
            </a:r>
            <a:r>
              <a:rPr lang="fr-CH" noProof="0" dirty="0" err="1"/>
              <a:t>lavoro</a:t>
            </a:r>
            <a:r>
              <a:rPr lang="fr-CH" noProof="0" dirty="0"/>
              <a:t> </a:t>
            </a:r>
            <a:r>
              <a:rPr lang="fr-CH" noProof="0" dirty="0" err="1"/>
              <a:t>scritto</a:t>
            </a:r>
            <a:r>
              <a:rPr lang="fr-CH" noProof="0" dirty="0"/>
              <a:t> </a:t>
            </a:r>
            <a:r>
              <a:rPr lang="fr-CH" noProof="0" dirty="0" err="1"/>
              <a:t>nel</a:t>
            </a:r>
            <a:r>
              <a:rPr lang="fr-CH" noProof="0" dirty="0"/>
              <a:t> </a:t>
            </a:r>
            <a:r>
              <a:rPr lang="fr-CH" noProof="0" dirty="0" err="1"/>
              <a:t>dettaglio</a:t>
            </a: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7645B3C-AB85-8BB5-1529-8F9005ECFB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Esame professionale «istruttrice/ore della protezione civile con attestato federale»</a:t>
            </a:r>
          </a:p>
          <a:p>
            <a:r>
              <a:rPr lang="de-CH" b="0"/>
              <a:t>Direzione d’esame</a:t>
            </a:r>
            <a:endParaRPr lang="de-CH" b="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0398511-355F-C58B-6996-BA4112BDE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11654">
            <a:off x="4527044" y="2006176"/>
            <a:ext cx="4472894" cy="41997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9316428"/>
      </p:ext>
    </p:extLst>
  </p:cSld>
  <p:clrMapOvr>
    <a:masterClrMapping/>
  </p:clrMapOvr>
</p:sld>
</file>

<file path=ppt/theme/theme1.xml><?xml version="1.0" encoding="utf-8"?>
<a:theme xmlns:a="http://schemas.openxmlformats.org/drawingml/2006/main" name="CDBUND-Master">
  <a:themeElements>
    <a:clrScheme name="CDBUND-Master v3.13">
      <a:dk1>
        <a:sysClr val="windowText" lastClr="000000"/>
      </a:dk1>
      <a:lt1>
        <a:sysClr val="window" lastClr="FFFFFF"/>
      </a:lt1>
      <a:dk2>
        <a:srgbClr val="44546A"/>
      </a:dk2>
      <a:lt2>
        <a:srgbClr val="E6E6E6"/>
      </a:lt2>
      <a:accent1>
        <a:srgbClr val="05A8AF"/>
      </a:accent1>
      <a:accent2>
        <a:srgbClr val="294171"/>
      </a:accent2>
      <a:accent3>
        <a:srgbClr val="F1E21A"/>
      </a:accent3>
      <a:accent4>
        <a:srgbClr val="E1AE3A"/>
      </a:accent4>
      <a:accent5>
        <a:srgbClr val="BB006A"/>
      </a:accent5>
      <a:accent6>
        <a:srgbClr val="939393"/>
      </a:accent6>
      <a:hlink>
        <a:srgbClr val="0563C1"/>
      </a:hlink>
      <a:folHlink>
        <a:srgbClr val="0563C1"/>
      </a:folHlink>
    </a:clrScheme>
    <a:fontScheme name="CDBUND-Master-v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CDBUND-Master-v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UND-Master-v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UND-Master-v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UND-Master-v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UND-Master-v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UND-Master-v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-Master-v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-Master-v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-Master-v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-Master-v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-Master-v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-Master-v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-Master-v3 13">
        <a:dk1>
          <a:srgbClr val="000000"/>
        </a:dk1>
        <a:lt1>
          <a:srgbClr val="FFFFFF"/>
        </a:lt1>
        <a:dk2>
          <a:srgbClr val="44546A"/>
        </a:dk2>
        <a:lt2>
          <a:srgbClr val="E6E6E6"/>
        </a:lt2>
        <a:accent1>
          <a:srgbClr val="05A8AF"/>
        </a:accent1>
        <a:accent2>
          <a:srgbClr val="294171"/>
        </a:accent2>
        <a:accent3>
          <a:srgbClr val="F1E21A"/>
        </a:accent3>
        <a:accent4>
          <a:srgbClr val="E1AE3A"/>
        </a:accent4>
        <a:accent5>
          <a:srgbClr val="BB006A"/>
        </a:accent5>
        <a:accent6>
          <a:srgbClr val="939393"/>
        </a:accent6>
        <a:hlink>
          <a:srgbClr val="0563C1"/>
        </a:hlink>
        <a:folHlink>
          <a:srgbClr val="0563C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[493687663] Präsentation 169 mit Hierarchiestufen  Presentation 16.9 with hierarchy levels  Présentation 169 avec écholons hiéarchiques  Presentazione 169 con livelli gerarchici.pptx" id="{FC971263-9FCB-40E4-93B9-7148DE9B373F}" vid="{47E1C514-55C6-4913-AE31-70A98A7E8D06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AD7FD9C1818A44A88B464B34A6C0620" ma:contentTypeVersion="2" ma:contentTypeDescription="Ein neues Dokument erstellen." ma:contentTypeScope="" ma:versionID="6545c9f66b00a642f2c69af5abb6d183">
  <xsd:schema xmlns:xsd="http://www.w3.org/2001/XMLSchema" xmlns:xs="http://www.w3.org/2001/XMLSchema" xmlns:p="http://schemas.microsoft.com/office/2006/metadata/properties" xmlns:ns2="269108bf-bb31-4eed-9de3-7d919c6d887b" targetNamespace="http://schemas.microsoft.com/office/2006/metadata/properties" ma:root="true" ma:fieldsID="6c54906c2580dc822e2db3917f6d5e86" ns2:_="">
    <xsd:import namespace="269108bf-bb31-4eed-9de3-7d919c6d887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9108bf-bb31-4eed-9de3-7d919c6d887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4DB35D-F828-4804-B7E1-60B92A21CCA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F814F9-2F65-480C-B96A-1EC75F165DA2}">
  <ds:schemaRefs>
    <ds:schemaRef ds:uri="http://schemas.microsoft.com/office/2006/metadata/properties"/>
    <ds:schemaRef ds:uri="http://www.w3.org/XML/1998/namespace"/>
    <ds:schemaRef ds:uri="269108bf-bb31-4eed-9de3-7d919c6d887b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E9825F7-E105-49A3-97BD-B8B36CCBB1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9108bf-bb31-4eed-9de3-7d919c6d88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4PR Praesentation 16-9 2021-07_DE</Template>
  <TotalTime>0</TotalTime>
  <Words>1824</Words>
  <Application>Microsoft Office PowerPoint</Application>
  <PresentationFormat>Breitbild</PresentationFormat>
  <Paragraphs>236</Paragraphs>
  <Slides>31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5" baseType="lpstr">
      <vt:lpstr>Arial</vt:lpstr>
      <vt:lpstr>Times</vt:lpstr>
      <vt:lpstr>Wingdings</vt:lpstr>
      <vt:lpstr>CDBUND-Master</vt:lpstr>
      <vt:lpstr>Esame professionale Data d’ordine per il lavoro scritto </vt:lpstr>
      <vt:lpstr>Indice</vt:lpstr>
      <vt:lpstr>Direzione d’esami ed esperti</vt:lpstr>
      <vt:lpstr>Informazioni concernenti gli esami professionali</vt:lpstr>
      <vt:lpstr>Informazioni concernenti gli esami professionali</vt:lpstr>
      <vt:lpstr>Sistema di formazione duale</vt:lpstr>
      <vt:lpstr>... e conseguenze per il lavoro scritto</vt:lpstr>
      <vt:lpstr>Date del lavoro scritto</vt:lpstr>
      <vt:lpstr>Il lavoro scritto nel dettaglio</vt:lpstr>
      <vt:lpstr>Obiettivo</vt:lpstr>
      <vt:lpstr>Obiettivo</vt:lpstr>
      <vt:lpstr>Incarico</vt:lpstr>
      <vt:lpstr>Incarico</vt:lpstr>
      <vt:lpstr>Incarico</vt:lpstr>
      <vt:lpstr>Contenuto del lavoro scritto</vt:lpstr>
      <vt:lpstr>Contenuto del lavoro scritto</vt:lpstr>
      <vt:lpstr>Contenuto del lavoro scritto</vt:lpstr>
      <vt:lpstr>Contenuto del lavoro scritto</vt:lpstr>
      <vt:lpstr>Contenuto del lavoro scritto</vt:lpstr>
      <vt:lpstr>Tappe verso l'obiettivo</vt:lpstr>
      <vt:lpstr>Descrizione  utilizzare il formulario</vt:lpstr>
      <vt:lpstr>Descrizione  utilizzare il formulario</vt:lpstr>
      <vt:lpstr>Stesura del lavoro scritto</vt:lpstr>
      <vt:lpstr>Valutazione del lavoro scritto</vt:lpstr>
      <vt:lpstr>Stesura del lavoro scritto</vt:lpstr>
      <vt:lpstr>Stesura del lavoro scritto</vt:lpstr>
      <vt:lpstr>Documenti</vt:lpstr>
      <vt:lpstr>Documenti di formazione lavoro scritto</vt:lpstr>
      <vt:lpstr>Ricapitolazione</vt:lpstr>
      <vt:lpstr>Date del lavoro scritto</vt:lpstr>
      <vt:lpstr>Q&amp;A</vt:lpstr>
    </vt:vector>
  </TitlesOfParts>
  <Company>Bundesverwaltung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Linder Jasmin BABS</dc:creator>
  <cp:lastModifiedBy>Bieri Markus BABS</cp:lastModifiedBy>
  <cp:revision>11</cp:revision>
  <cp:lastPrinted>2018-09-18T13:59:02Z</cp:lastPrinted>
  <dcterms:created xsi:type="dcterms:W3CDTF">2021-07-14T06:58:26Z</dcterms:created>
  <dcterms:modified xsi:type="dcterms:W3CDTF">2025-04-10T13:11:47Z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äsentationsdatum">
    <vt:lpwstr>/data:Dokument/data:Erstellungsdatum/data:Langformat</vt:lpwstr>
  </property>
  <property fmtid="{D5CDD505-2E9C-101B-9397-08002B2CF9AE}" pid="3" name="Autor Nachname">
    <vt:lpwstr>/data:Dokument/data:Benutzer/data:Person/data:Nachname</vt:lpwstr>
  </property>
  <property fmtid="{D5CDD505-2E9C-101B-9397-08002B2CF9AE}" pid="4" name="Autor Vorname">
    <vt:lpwstr>/data:Dokument/data:Benutzer/data:Person/data:Vorname</vt:lpwstr>
  </property>
  <property fmtid="{D5CDD505-2E9C-101B-9397-08002B2CF9AE}" pid="5" name="ContentTypeId">
    <vt:lpwstr>0x010100FAD7FD9C1818A44A88B464B34A6C0620</vt:lpwstr>
  </property>
  <property fmtid="{D5CDD505-2E9C-101B-9397-08002B2CF9AE}" pid="6" name="MSIP_Label_245c3252-146d-46f3-8062-82cd8c8d7e7d_Enabled">
    <vt:lpwstr>true</vt:lpwstr>
  </property>
  <property fmtid="{D5CDD505-2E9C-101B-9397-08002B2CF9AE}" pid="7" name="MSIP_Label_245c3252-146d-46f3-8062-82cd8c8d7e7d_SetDate">
    <vt:lpwstr>2025-04-10T12:39:41Z</vt:lpwstr>
  </property>
  <property fmtid="{D5CDD505-2E9C-101B-9397-08002B2CF9AE}" pid="8" name="MSIP_Label_245c3252-146d-46f3-8062-82cd8c8d7e7d_Method">
    <vt:lpwstr>Privileged</vt:lpwstr>
  </property>
  <property fmtid="{D5CDD505-2E9C-101B-9397-08002B2CF9AE}" pid="9" name="MSIP_Label_245c3252-146d-46f3-8062-82cd8c8d7e7d_Name">
    <vt:lpwstr>L1</vt:lpwstr>
  </property>
  <property fmtid="{D5CDD505-2E9C-101B-9397-08002B2CF9AE}" pid="10" name="MSIP_Label_245c3252-146d-46f3-8062-82cd8c8d7e7d_SiteId">
    <vt:lpwstr>6ae27add-8276-4a38-88c1-3a9c1f973767</vt:lpwstr>
  </property>
  <property fmtid="{D5CDD505-2E9C-101B-9397-08002B2CF9AE}" pid="11" name="MSIP_Label_245c3252-146d-46f3-8062-82cd8c8d7e7d_ActionId">
    <vt:lpwstr>c8ab505f-4589-4d71-8ea3-9817844fd6ee</vt:lpwstr>
  </property>
  <property fmtid="{D5CDD505-2E9C-101B-9397-08002B2CF9AE}" pid="12" name="MSIP_Label_245c3252-146d-46f3-8062-82cd8c8d7e7d_ContentBits">
    <vt:lpwstr>0</vt:lpwstr>
  </property>
  <property fmtid="{D5CDD505-2E9C-101B-9397-08002B2CF9AE}" pid="13" name="MSIP_Label_245c3252-146d-46f3-8062-82cd8c8d7e7d_Tag">
    <vt:lpwstr>10, 0, 1, 1</vt:lpwstr>
  </property>
</Properties>
</file>