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6"/>
  </p:notesMasterIdLst>
  <p:handoutMasterIdLst>
    <p:handoutMasterId r:id="rId37"/>
  </p:handoutMasterIdLst>
  <p:sldIdLst>
    <p:sldId id="256"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9" r:id="rId34"/>
    <p:sldId id="288" r:id="rId35"/>
  </p:sldIdLst>
  <p:sldSz cx="12192000" cy="6858000"/>
  <p:notesSz cx="6724650" cy="987425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255" userDrawn="1">
          <p15:clr>
            <a:srgbClr val="A4A3A4"/>
          </p15:clr>
        </p15:guide>
        <p15:guide id="3" orient="horz" pos="436" userDrawn="1">
          <p15:clr>
            <a:srgbClr val="A4A3A4"/>
          </p15:clr>
        </p15:guide>
        <p15:guide id="4" orient="horz" pos="414" userDrawn="1">
          <p15:clr>
            <a:srgbClr val="A4A3A4"/>
          </p15:clr>
        </p15:guide>
        <p15:guide id="8" pos="7408"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1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181E"/>
    <a:srgbClr val="F0F5FD"/>
    <a:srgbClr val="E8F0F8"/>
    <a:srgbClr val="E6E6E6"/>
    <a:srgbClr val="DDDDDD"/>
    <a:srgbClr val="C0C0C0"/>
    <a:srgbClr val="B2B2B2"/>
    <a:srgbClr val="9AD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52" autoAdjust="0"/>
  </p:normalViewPr>
  <p:slideViewPr>
    <p:cSldViewPr snapToGrid="0" showGuides="1">
      <p:cViewPr varScale="1">
        <p:scale>
          <a:sx n="57" d="100"/>
          <a:sy n="57" d="100"/>
        </p:scale>
        <p:origin x="522" y="72"/>
      </p:cViewPr>
      <p:guideLst>
        <p:guide orient="horz" pos="935"/>
        <p:guide orient="horz" pos="255"/>
        <p:guide orient="horz" pos="436"/>
        <p:guide orient="horz" pos="414"/>
        <p:guide pos="74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1" d="100"/>
          <a:sy n="91" d="100"/>
        </p:scale>
        <p:origin x="3710" y="72"/>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14539"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defRPr sz="1200"/>
            </a:lvl1pPr>
          </a:lstStyle>
          <a:p>
            <a:endParaRPr lang="en-GB" dirty="0">
              <a:latin typeface="Arial" panose="020B0604020202020204" pitchFamily="34" charset="0"/>
              <a:cs typeface="Arial" panose="020B0604020202020204" pitchFamily="34" charset="0"/>
            </a:endParaRPr>
          </a:p>
        </p:txBody>
      </p:sp>
      <p:sp>
        <p:nvSpPr>
          <p:cNvPr id="20483" name="Rectangle 3"/>
          <p:cNvSpPr>
            <a:spLocks noGrp="1" noChangeArrowheads="1"/>
          </p:cNvSpPr>
          <p:nvPr>
            <p:ph type="dt" sz="quarter" idx="1"/>
          </p:nvPr>
        </p:nvSpPr>
        <p:spPr bwMode="auto">
          <a:xfrm>
            <a:off x="3810112" y="0"/>
            <a:ext cx="2914538"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lgn="r">
              <a:defRPr sz="1200"/>
            </a:lvl1pPr>
          </a:lstStyle>
          <a:p>
            <a:endParaRPr lang="en-GB">
              <a:latin typeface="Arial" panose="020B0604020202020204" pitchFamily="34" charset="0"/>
              <a:cs typeface="Arial" panose="020B0604020202020204" pitchFamily="34" charset="0"/>
            </a:endParaRPr>
          </a:p>
        </p:txBody>
      </p:sp>
      <p:sp>
        <p:nvSpPr>
          <p:cNvPr id="20484" name="Rectangle 4"/>
          <p:cNvSpPr>
            <a:spLocks noGrp="1" noChangeArrowheads="1"/>
          </p:cNvSpPr>
          <p:nvPr>
            <p:ph type="ftr" sz="quarter" idx="2"/>
          </p:nvPr>
        </p:nvSpPr>
        <p:spPr bwMode="auto">
          <a:xfrm>
            <a:off x="1" y="9380537"/>
            <a:ext cx="2914539"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defRPr sz="1200"/>
            </a:lvl1pPr>
          </a:lstStyle>
          <a:p>
            <a:endParaRPr lang="en-GB">
              <a:latin typeface="Arial" panose="020B0604020202020204" pitchFamily="34" charset="0"/>
              <a:cs typeface="Arial" panose="020B0604020202020204" pitchFamily="34" charset="0"/>
            </a:endParaRPr>
          </a:p>
        </p:txBody>
      </p:sp>
      <p:sp>
        <p:nvSpPr>
          <p:cNvPr id="20485" name="Rectangle 5"/>
          <p:cNvSpPr>
            <a:spLocks noGrp="1" noChangeArrowheads="1"/>
          </p:cNvSpPr>
          <p:nvPr>
            <p:ph type="sldNum" sz="quarter" idx="3"/>
          </p:nvPr>
        </p:nvSpPr>
        <p:spPr bwMode="auto">
          <a:xfrm>
            <a:off x="3810112" y="9380537"/>
            <a:ext cx="2914538"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lgn="r">
              <a:defRPr sz="1200"/>
            </a:lvl1pPr>
          </a:lstStyle>
          <a:p>
            <a:fld id="{4F6F22B0-5AB4-4534-A196-09D5FD40838C}" type="slidenum">
              <a:rPr lang="en-GB">
                <a:latin typeface="Arial" panose="020B0604020202020204" pitchFamily="34" charset="0"/>
                <a:cs typeface="Arial" panose="020B0604020202020204" pitchFamily="34" charset="0"/>
              </a:rPr>
              <a:pPr/>
              <a:t>‹Nr.›</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37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4539"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endParaRPr lang="de-CH" dirty="0"/>
          </a:p>
        </p:txBody>
      </p:sp>
      <p:sp>
        <p:nvSpPr>
          <p:cNvPr id="8195" name="Rectangle 3"/>
          <p:cNvSpPr>
            <a:spLocks noGrp="1" noChangeArrowheads="1"/>
          </p:cNvSpPr>
          <p:nvPr>
            <p:ph type="dt" idx="1"/>
          </p:nvPr>
        </p:nvSpPr>
        <p:spPr bwMode="auto">
          <a:xfrm>
            <a:off x="3810112" y="0"/>
            <a:ext cx="2914538"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endParaRPr lang="de-CH"/>
          </a:p>
        </p:txBody>
      </p:sp>
      <p:sp>
        <p:nvSpPr>
          <p:cNvPr id="8196" name="Rectangle 4"/>
          <p:cNvSpPr>
            <a:spLocks noGrp="1" noRot="1" noChangeAspect="1" noChangeArrowheads="1" noTextEdit="1"/>
          </p:cNvSpPr>
          <p:nvPr>
            <p:ph type="sldImg" idx="2"/>
          </p:nvPr>
        </p:nvSpPr>
        <p:spPr bwMode="auto">
          <a:xfrm>
            <a:off x="73025" y="741363"/>
            <a:ext cx="6578600" cy="37020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38900" y="4690269"/>
            <a:ext cx="5570290" cy="44434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198" name="Rectangle 6"/>
          <p:cNvSpPr>
            <a:spLocks noGrp="1" noChangeArrowheads="1"/>
          </p:cNvSpPr>
          <p:nvPr>
            <p:ph type="ftr" sz="quarter" idx="4"/>
          </p:nvPr>
        </p:nvSpPr>
        <p:spPr bwMode="auto">
          <a:xfrm>
            <a:off x="1" y="9380537"/>
            <a:ext cx="2914539"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endParaRPr lang="de-CH"/>
          </a:p>
        </p:txBody>
      </p:sp>
      <p:sp>
        <p:nvSpPr>
          <p:cNvPr id="8199" name="Rectangle 7"/>
          <p:cNvSpPr>
            <a:spLocks noGrp="1" noChangeArrowheads="1"/>
          </p:cNvSpPr>
          <p:nvPr>
            <p:ph type="sldNum" sz="quarter" idx="5"/>
          </p:nvPr>
        </p:nvSpPr>
        <p:spPr bwMode="auto">
          <a:xfrm>
            <a:off x="3810112" y="9380537"/>
            <a:ext cx="2914538"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FF9673C1-B10B-4A71-96FC-7B6CB81AABD2}" type="slidenum">
              <a:rPr lang="de-CH" smtClean="0"/>
              <a:pPr/>
              <a:t>‹Nr.›</a:t>
            </a:fld>
            <a:endParaRPr lang="de-CH"/>
          </a:p>
        </p:txBody>
      </p:sp>
    </p:spTree>
    <p:extLst>
      <p:ext uri="{BB962C8B-B14F-4D97-AF65-F5344CB8AC3E}">
        <p14:creationId xmlns:p14="http://schemas.microsoft.com/office/powerpoint/2010/main" val="28481911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1727201" y="2314936"/>
            <a:ext cx="9569689" cy="2581155"/>
          </a:xfrm>
        </p:spPr>
        <p:txBody>
          <a:bodyPr/>
          <a:lstStyle>
            <a:lvl1pPr>
              <a:lnSpc>
                <a:spcPts val="6000"/>
              </a:lnSpc>
              <a:defRPr sz="5200"/>
            </a:lvl1pPr>
          </a:lstStyle>
          <a:p>
            <a:r>
              <a:rPr lang="de-CH" noProof="0"/>
              <a:t>[Titel der Präsentation]</a:t>
            </a:r>
            <a:endParaRPr lang="de-CH" noProof="0" dirty="0"/>
          </a:p>
        </p:txBody>
      </p:sp>
      <p:pic>
        <p:nvPicPr>
          <p:cNvPr id="6" name="Picture 37" descr="Logo_CMYK_pos"/>
          <p:cNvPicPr>
            <a:picLocks noChangeAspect="1" noChangeArrowheads="1"/>
          </p:cNvPicPr>
          <p:nvPr userDrawn="1"/>
        </p:nvPicPr>
        <p:blipFill>
          <a:blip r:embed="rId2" cstate="print"/>
          <a:srcRect/>
          <a:stretch>
            <a:fillRect/>
          </a:stretch>
        </p:blipFill>
        <p:spPr bwMode="auto">
          <a:xfrm>
            <a:off x="1378883" y="354973"/>
            <a:ext cx="1886400" cy="479544"/>
          </a:xfrm>
          <a:prstGeom prst="rect">
            <a:avLst/>
          </a:prstGeom>
          <a:noFill/>
          <a:ln w="9525">
            <a:noFill/>
            <a:miter lim="800000"/>
            <a:headEnd/>
            <a:tailEnd/>
          </a:ln>
        </p:spPr>
      </p:pic>
      <p:sp>
        <p:nvSpPr>
          <p:cNvPr id="3" name="Textplatzhalter 2"/>
          <p:cNvSpPr>
            <a:spLocks noGrp="1"/>
          </p:cNvSpPr>
          <p:nvPr>
            <p:ph type="body" sz="quarter" idx="10" hasCustomPrompt="1"/>
          </p:nvPr>
        </p:nvSpPr>
        <p:spPr>
          <a:xfrm>
            <a:off x="1727200" y="5185226"/>
            <a:ext cx="9569691" cy="1168690"/>
          </a:xfrm>
        </p:spPr>
        <p:txBody>
          <a:bodyPr tIns="46800"/>
          <a:lstStyle>
            <a:lvl1pPr marL="0" indent="0" algn="l">
              <a:lnSpc>
                <a:spcPct val="100000"/>
              </a:lnSpc>
              <a:spcAft>
                <a:spcPts val="600"/>
              </a:spcAft>
              <a:buNone/>
              <a:defRPr sz="3200"/>
            </a:lvl1pPr>
          </a:lstStyle>
          <a:p>
            <a:pPr lvl="0"/>
            <a:r>
              <a:rPr lang="en-US" dirty="0"/>
              <a:t>Edit Master text styles</a:t>
            </a:r>
          </a:p>
        </p:txBody>
      </p:sp>
      <p:sp>
        <p:nvSpPr>
          <p:cNvPr id="8" name="Text Box 32"/>
          <p:cNvSpPr txBox="1">
            <a:spLocks noChangeArrowheads="1"/>
          </p:cNvSpPr>
          <p:nvPr userDrawn="1"/>
        </p:nvSpPr>
        <p:spPr bwMode="auto">
          <a:xfrm>
            <a:off x="3332718" y="349110"/>
            <a:ext cx="2862943" cy="504241"/>
          </a:xfrm>
          <a:prstGeom prst="rect">
            <a:avLst/>
          </a:prstGeom>
          <a:noFill/>
          <a:ln w="9525">
            <a:noFill/>
            <a:miter lim="800000"/>
            <a:headEnd/>
            <a:tailEnd/>
          </a:ln>
          <a:effectLst/>
        </p:spPr>
        <p:txBody>
          <a:bodyPr wrap="square" lIns="0" tIns="0" rIns="0" bIns="0">
            <a:spAutoFit/>
          </a:bodyPr>
          <a:lstStyle/>
          <a:p>
            <a:pPr>
              <a:lnSpc>
                <a:spcPts val="1000"/>
              </a:lnSpc>
              <a:spcBef>
                <a:spcPts val="0"/>
              </a:spcBef>
              <a:spcAft>
                <a:spcPts val="0"/>
              </a:spcAft>
            </a:pPr>
            <a:r>
              <a:rPr lang="fr-FR" sz="800" b="0" dirty="0">
                <a:latin typeface="Arial" charset="0"/>
              </a:rPr>
              <a:t>Département fédéral de la défense,</a:t>
            </a:r>
          </a:p>
          <a:p>
            <a:pPr>
              <a:lnSpc>
                <a:spcPts val="1000"/>
              </a:lnSpc>
              <a:spcBef>
                <a:spcPts val="0"/>
              </a:spcBef>
              <a:spcAft>
                <a:spcPts val="0"/>
              </a:spcAft>
            </a:pPr>
            <a:r>
              <a:rPr lang="fr-FR" sz="800" b="0" dirty="0">
                <a:latin typeface="Arial" charset="0"/>
              </a:rPr>
              <a:t>de la protection de la population et des sports DDPS</a:t>
            </a:r>
          </a:p>
          <a:p>
            <a:pPr>
              <a:lnSpc>
                <a:spcPts val="1000"/>
              </a:lnSpc>
              <a:spcBef>
                <a:spcPts val="0"/>
              </a:spcBef>
              <a:spcAft>
                <a:spcPts val="0"/>
              </a:spcAft>
            </a:pPr>
            <a:r>
              <a:rPr lang="fr-FR" sz="800" b="1" dirty="0">
                <a:latin typeface="Arial" charset="0"/>
              </a:rPr>
              <a:t>Office fédéral de la protection de la population OFPP</a:t>
            </a:r>
          </a:p>
          <a:p>
            <a:pPr>
              <a:lnSpc>
                <a:spcPts val="1000"/>
              </a:lnSpc>
              <a:spcBef>
                <a:spcPts val="0"/>
              </a:spcBef>
              <a:spcAft>
                <a:spcPts val="0"/>
              </a:spcAft>
            </a:pPr>
            <a:r>
              <a:rPr lang="fr-FR" sz="800" b="0" dirty="0">
                <a:latin typeface="Arial" charset="0"/>
              </a:rPr>
              <a:t>Protection civile et formation</a:t>
            </a:r>
          </a:p>
        </p:txBody>
      </p:sp>
      <p:pic>
        <p:nvPicPr>
          <p:cNvPr id="4" name="Grafik 3">
            <a:extLst>
              <a:ext uri="{FF2B5EF4-FFF2-40B4-BE49-F238E27FC236}">
                <a16:creationId xmlns:a16="http://schemas.microsoft.com/office/drawing/2014/main" id="{7F4C31F6-B467-4E63-BA4A-E33613CAA167}"/>
              </a:ext>
            </a:extLst>
          </p:cNvPr>
          <p:cNvPicPr>
            <a:picLocks noChangeAspect="1"/>
          </p:cNvPicPr>
          <p:nvPr userDrawn="1"/>
        </p:nvPicPr>
        <p:blipFill>
          <a:blip r:embed="rId3"/>
          <a:stretch>
            <a:fillRect/>
          </a:stretch>
        </p:blipFill>
        <p:spPr>
          <a:xfrm>
            <a:off x="5930711" y="245469"/>
            <a:ext cx="5562286" cy="711521"/>
          </a:xfrm>
          <a:prstGeom prst="rect">
            <a:avLst/>
          </a:prstGeom>
        </p:spPr>
      </p:pic>
      <p:pic>
        <p:nvPicPr>
          <p:cNvPr id="5" name="Grafik 4">
            <a:extLst>
              <a:ext uri="{FF2B5EF4-FFF2-40B4-BE49-F238E27FC236}">
                <a16:creationId xmlns:a16="http://schemas.microsoft.com/office/drawing/2014/main" id="{68BEAC77-CA7C-4CCC-9F15-DF74B21464ED}"/>
              </a:ext>
            </a:extLst>
          </p:cNvPr>
          <p:cNvPicPr>
            <a:picLocks noChangeAspect="1"/>
          </p:cNvPicPr>
          <p:nvPr userDrawn="1"/>
        </p:nvPicPr>
        <p:blipFill>
          <a:blip r:embed="rId4"/>
          <a:stretch>
            <a:fillRect/>
          </a:stretch>
        </p:blipFill>
        <p:spPr>
          <a:xfrm>
            <a:off x="9355137" y="5624653"/>
            <a:ext cx="1988948" cy="828904"/>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2" userDrawn="1">
          <p15:clr>
            <a:srgbClr val="FBAE40"/>
          </p15:clr>
        </p15:guide>
        <p15:guide id="4" orient="horz" pos="1548" userDrawn="1">
          <p15:clr>
            <a:srgbClr val="FBAE40"/>
          </p15:clr>
        </p15:guide>
        <p15:guide id="5" orient="horz" pos="3317" userDrawn="1">
          <p15:clr>
            <a:srgbClr val="FBAE40"/>
          </p15:clr>
        </p15:guide>
        <p15:guide id="6" pos="1088" userDrawn="1">
          <p15:clr>
            <a:srgbClr val="FBAE40"/>
          </p15:clr>
        </p15:guide>
        <p15:guide id="7" pos="71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4" name="Inhaltsplatzhalter 3"/>
          <p:cNvSpPr>
            <a:spLocks noGrp="1"/>
          </p:cNvSpPr>
          <p:nvPr>
            <p:ph sz="quarter" idx="10"/>
          </p:nvPr>
        </p:nvSpPr>
        <p:spPr>
          <a:xfrm>
            <a:off x="1392238" y="1449388"/>
            <a:ext cx="10321925" cy="45266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‹Nr.›</a:t>
            </a:fld>
            <a:endParaRPr lang="de-CH" dirty="0"/>
          </a:p>
        </p:txBody>
      </p:sp>
      <p:sp>
        <p:nvSpPr>
          <p:cNvPr id="6" name="Titel 5"/>
          <p:cNvSpPr>
            <a:spLocks noGrp="1"/>
          </p:cNvSpPr>
          <p:nvPr>
            <p:ph type="title"/>
          </p:nvPr>
        </p:nvSpPr>
        <p:spPr/>
        <p:txBody>
          <a:bodyPr/>
          <a:lstStyle/>
          <a:p>
            <a:r>
              <a:rPr lang="en-US" noProof="0"/>
              <a:t>Click to edit Master title style</a:t>
            </a:r>
            <a:endParaRPr lang="de-CH" noProof="0" dirty="0"/>
          </a:p>
        </p:txBody>
      </p:sp>
      <p:sp>
        <p:nvSpPr>
          <p:cNvPr id="8" name="Fußzeilenplatzhalter 3">
            <a:extLst>
              <a:ext uri="{FF2B5EF4-FFF2-40B4-BE49-F238E27FC236}">
                <a16:creationId xmlns:a16="http://schemas.microsoft.com/office/drawing/2014/main" id="{2E77BD6F-8212-4C78-8C02-FF06BBB9FB55}"/>
              </a:ext>
            </a:extLst>
          </p:cNvPr>
          <p:cNvSpPr>
            <a:spLocks noGrp="1"/>
          </p:cNvSpPr>
          <p:nvPr>
            <p:ph type="ftr" sz="quarter" idx="3"/>
          </p:nvPr>
        </p:nvSpPr>
        <p:spPr>
          <a:xfrm>
            <a:off x="1401182" y="6340499"/>
            <a:ext cx="5771777" cy="28890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fr-FR" dirty="0"/>
              <a:t>Examen professionnel « Instructeurs / instructrices de la protection civile avec brevet fédéral »</a:t>
            </a:r>
            <a:endParaRPr lang="de-CH" dirty="0"/>
          </a:p>
          <a:p>
            <a:r>
              <a:rPr lang="de-CH" b="0" dirty="0" err="1"/>
              <a:t>Direction</a:t>
            </a:r>
            <a:r>
              <a:rPr lang="de-CH" b="0" dirty="0"/>
              <a:t> </a:t>
            </a:r>
            <a:r>
              <a:rPr lang="de-CH" b="0" dirty="0" err="1"/>
              <a:t>d’examen</a:t>
            </a:r>
            <a:endParaRPr lang="de-CH" b="0" dirty="0"/>
          </a:p>
        </p:txBody>
      </p:sp>
    </p:spTree>
    <p:extLst>
      <p:ext uri="{BB962C8B-B14F-4D97-AF65-F5344CB8AC3E}">
        <p14:creationId xmlns:p14="http://schemas.microsoft.com/office/powerpoint/2010/main" val="7648935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haltsseite + Logo + Hierarchiestufen">
    <p:spTree>
      <p:nvGrpSpPr>
        <p:cNvPr id="1" name=""/>
        <p:cNvGrpSpPr/>
        <p:nvPr/>
      </p:nvGrpSpPr>
      <p:grpSpPr>
        <a:xfrm>
          <a:off x="0" y="0"/>
          <a:ext cx="0" cy="0"/>
          <a:chOff x="0" y="0"/>
          <a:chExt cx="0" cy="0"/>
        </a:xfrm>
      </p:grpSpPr>
      <p:sp>
        <p:nvSpPr>
          <p:cNvPr id="2" name="Titel 1"/>
          <p:cNvSpPr>
            <a:spLocks noGrp="1"/>
          </p:cNvSpPr>
          <p:nvPr>
            <p:ph type="title"/>
          </p:nvPr>
        </p:nvSpPr>
        <p:spPr>
          <a:xfrm>
            <a:off x="1401183" y="1154291"/>
            <a:ext cx="10312449" cy="900000"/>
          </a:xfrm>
        </p:spPr>
        <p:txBody>
          <a:bodyPr/>
          <a:lstStyle/>
          <a:p>
            <a:r>
              <a:rPr lang="en-US"/>
              <a:t>Click to edit Master title style</a:t>
            </a:r>
            <a:endParaRPr lang="de-CH"/>
          </a:p>
        </p:txBody>
      </p:sp>
      <p:sp>
        <p:nvSpPr>
          <p:cNvPr id="12" name="Inhaltsplatzhalter 3"/>
          <p:cNvSpPr>
            <a:spLocks noGrp="1"/>
          </p:cNvSpPr>
          <p:nvPr>
            <p:ph sz="quarter" idx="13"/>
          </p:nvPr>
        </p:nvSpPr>
        <p:spPr>
          <a:xfrm>
            <a:off x="1392238" y="2320065"/>
            <a:ext cx="10321925" cy="366481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‹Nr.›</a:t>
            </a:fld>
            <a:endParaRPr lang="de-CH" dirty="0"/>
          </a:p>
        </p:txBody>
      </p:sp>
      <p:pic>
        <p:nvPicPr>
          <p:cNvPr id="10" name="Picture 37" descr="Logo_CMYK_pos"/>
          <p:cNvPicPr>
            <a:picLocks noChangeAspect="1" noChangeArrowheads="1"/>
          </p:cNvPicPr>
          <p:nvPr userDrawn="1"/>
        </p:nvPicPr>
        <p:blipFill>
          <a:blip r:embed="rId2" cstate="print"/>
          <a:srcRect/>
          <a:stretch>
            <a:fillRect/>
          </a:stretch>
        </p:blipFill>
        <p:spPr bwMode="auto">
          <a:xfrm>
            <a:off x="1057266" y="354973"/>
            <a:ext cx="1886400" cy="479544"/>
          </a:xfrm>
          <a:prstGeom prst="rect">
            <a:avLst/>
          </a:prstGeom>
          <a:noFill/>
          <a:ln w="9525">
            <a:noFill/>
            <a:miter lim="800000"/>
            <a:headEnd/>
            <a:tailEnd/>
          </a:ln>
        </p:spPr>
      </p:pic>
      <p:sp>
        <p:nvSpPr>
          <p:cNvPr id="11" name="Text Box 32"/>
          <p:cNvSpPr txBox="1">
            <a:spLocks noChangeArrowheads="1"/>
          </p:cNvSpPr>
          <p:nvPr userDrawn="1"/>
        </p:nvSpPr>
        <p:spPr bwMode="auto">
          <a:xfrm>
            <a:off x="3069976" y="342624"/>
            <a:ext cx="6724890" cy="504241"/>
          </a:xfrm>
          <a:prstGeom prst="rect">
            <a:avLst/>
          </a:prstGeom>
          <a:noFill/>
          <a:ln w="9525">
            <a:noFill/>
            <a:miter lim="800000"/>
            <a:headEnd/>
            <a:tailEnd/>
          </a:ln>
          <a:effectLst/>
        </p:spPr>
        <p:txBody>
          <a:bodyPr wrap="square" lIns="0" tIns="0" rIns="0" bIns="0">
            <a:spAutoFit/>
          </a:bodyPr>
          <a:lstStyle/>
          <a:p>
            <a:pPr>
              <a:lnSpc>
                <a:spcPts val="1000"/>
              </a:lnSpc>
              <a:spcBef>
                <a:spcPts val="0"/>
              </a:spcBef>
              <a:spcAft>
                <a:spcPts val="0"/>
              </a:spcAft>
            </a:pPr>
            <a:r>
              <a:rPr lang="de-CH" sz="800" b="0" dirty="0">
                <a:latin typeface="Arial" charset="0"/>
              </a:rPr>
              <a:t>Eidgenössisches Departement für Verteidigung,</a:t>
            </a:r>
            <a:br>
              <a:rPr dirty="0"/>
            </a:br>
            <a:r>
              <a:rPr lang="de-CH" sz="800" b="0" dirty="0">
                <a:latin typeface="Arial" charset="0"/>
              </a:rPr>
              <a:t>Bevölkerungsschutz und Sport VBS</a:t>
            </a:r>
          </a:p>
          <a:p>
            <a:pPr marL="0" marR="0" lvl="0" indent="0" algn="l" defTabSz="914400" rtl="0" eaLnBrk="0" fontAlgn="base" latinLnBrk="0" hangingPunct="0">
              <a:lnSpc>
                <a:spcPts val="1000"/>
              </a:lnSpc>
              <a:spcBef>
                <a:spcPts val="0"/>
              </a:spcBef>
              <a:spcAft>
                <a:spcPct val="0"/>
              </a:spcAft>
              <a:buClrTx/>
              <a:buSzTx/>
              <a:buFontTx/>
              <a:buNone/>
              <a:tabLst/>
              <a:defRPr/>
            </a:pPr>
            <a:r>
              <a:rPr lang="de-CH" sz="800" b="1" dirty="0">
                <a:latin typeface="Arial" charset="0"/>
              </a:rPr>
              <a:t>Bundesamt für Bevölkerungsschutz BABS</a:t>
            </a:r>
          </a:p>
          <a:p>
            <a:pPr marL="0" marR="0" lvl="0" indent="0" algn="l" defTabSz="914400" rtl="0" eaLnBrk="0" fontAlgn="base" latinLnBrk="0" hangingPunct="0">
              <a:lnSpc>
                <a:spcPts val="1000"/>
              </a:lnSpc>
              <a:spcBef>
                <a:spcPts val="0"/>
              </a:spcBef>
              <a:spcAft>
                <a:spcPct val="0"/>
              </a:spcAft>
              <a:buClrTx/>
              <a:buSzTx/>
              <a:buFontTx/>
              <a:buNone/>
              <a:tabLst/>
              <a:defRPr/>
            </a:pPr>
            <a:r>
              <a:rPr lang="de-CH" sz="800" b="0" dirty="0">
                <a:latin typeface="Arial" charset="0"/>
              </a:rPr>
              <a:t>Zivilschutz und Ausbildung</a:t>
            </a:r>
          </a:p>
        </p:txBody>
      </p:sp>
      <p:sp>
        <p:nvSpPr>
          <p:cNvPr id="14" name="Line 40"/>
          <p:cNvSpPr>
            <a:spLocks noChangeShapeType="1"/>
          </p:cNvSpPr>
          <p:nvPr userDrawn="1"/>
        </p:nvSpPr>
        <p:spPr bwMode="auto">
          <a:xfrm flipH="1">
            <a:off x="1401183" y="6263172"/>
            <a:ext cx="10330230" cy="0"/>
          </a:xfrm>
          <a:prstGeom prst="line">
            <a:avLst/>
          </a:prstGeom>
          <a:noFill/>
          <a:ln w="9525">
            <a:solidFill>
              <a:schemeClr val="tx1"/>
            </a:solidFill>
            <a:round/>
            <a:headEnd/>
            <a:tailEnd/>
          </a:ln>
          <a:effectLst/>
        </p:spPr>
        <p:txBody>
          <a:bodyPr/>
          <a:lstStyle/>
          <a:p>
            <a:endParaRPr lang="de-CH" sz="2400"/>
          </a:p>
        </p:txBody>
      </p:sp>
      <p:sp>
        <p:nvSpPr>
          <p:cNvPr id="18" name="Textplatzhalter 2"/>
          <p:cNvSpPr txBox="1">
            <a:spLocks/>
          </p:cNvSpPr>
          <p:nvPr userDrawn="1"/>
        </p:nvSpPr>
        <p:spPr>
          <a:xfrm>
            <a:off x="1401182" y="6493449"/>
            <a:ext cx="5771777" cy="182842"/>
          </a:xfrm>
          <a:prstGeom prst="rect">
            <a:avLst/>
          </a:prstGeom>
        </p:spPr>
        <p:txBody>
          <a:bodyPr lIns="0" tIns="0" rIns="0" bIns="0"/>
          <a:lstStyle>
            <a:lvl1pPr marL="0" indent="0" algn="l" rtl="0" eaLnBrk="1" fontAlgn="base" hangingPunct="1">
              <a:lnSpc>
                <a:spcPts val="2600"/>
              </a:lnSpc>
              <a:spcBef>
                <a:spcPts val="0"/>
              </a:spcBef>
              <a:spcAft>
                <a:spcPts val="0"/>
              </a:spcAft>
              <a:buFont typeface="Arial" panose="020B0604020202020204" pitchFamily="34" charset="0"/>
              <a:buNone/>
              <a:defRPr sz="21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marR="0" lvl="0" indent="0" algn="l" defTabSz="914400" rtl="0" eaLnBrk="1" fontAlgn="base" latinLnBrk="0" hangingPunct="1">
              <a:lnSpc>
                <a:spcPts val="1200"/>
              </a:lnSpc>
              <a:spcBef>
                <a:spcPts val="0"/>
              </a:spcBef>
              <a:spcAft>
                <a:spcPts val="0"/>
              </a:spcAft>
              <a:buClrTx/>
              <a:buSzTx/>
              <a:buFont typeface="Arial" panose="020B0604020202020204" pitchFamily="34" charset="0"/>
              <a:buNone/>
              <a:tabLst/>
              <a:defRPr/>
            </a:pPr>
            <a:r>
              <a:rPr lang="de-CH" sz="900" baseline="0">
                <a:latin typeface="+mn-lt"/>
              </a:rPr>
              <a:t> </a:t>
            </a:r>
            <a:r>
              <a:rPr lang="de-CH" sz="900" b="0" kern="1200">
                <a:latin typeface="+mn-lt"/>
              </a:rPr>
              <a:t> </a:t>
            </a:r>
            <a:endParaRPr lang="de-CH" sz="900" b="0" baseline="0" dirty="0">
              <a:latin typeface="+mn-lt"/>
            </a:endParaRPr>
          </a:p>
        </p:txBody>
      </p:sp>
      <p:sp>
        <p:nvSpPr>
          <p:cNvPr id="13" name="Fußzeilenplatzhalter 3">
            <a:extLst>
              <a:ext uri="{FF2B5EF4-FFF2-40B4-BE49-F238E27FC236}">
                <a16:creationId xmlns:a16="http://schemas.microsoft.com/office/drawing/2014/main" id="{EA0AD6B8-C3C7-4CAA-BDBD-C4745D7EF6F9}"/>
              </a:ext>
            </a:extLst>
          </p:cNvPr>
          <p:cNvSpPr>
            <a:spLocks noGrp="1"/>
          </p:cNvSpPr>
          <p:nvPr>
            <p:ph type="ftr" sz="quarter" idx="3"/>
          </p:nvPr>
        </p:nvSpPr>
        <p:spPr>
          <a:xfrm>
            <a:off x="1401182" y="6340499"/>
            <a:ext cx="5771777" cy="28890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fr-FR" dirty="0"/>
              <a:t>Examen professionnel « Instructeurs / instructrices de la protection civile avec brevet fédéral »</a:t>
            </a:r>
            <a:endParaRPr lang="de-CH" dirty="0"/>
          </a:p>
          <a:p>
            <a:r>
              <a:rPr lang="de-CH" b="0" dirty="0" err="1"/>
              <a:t>Direction</a:t>
            </a:r>
            <a:r>
              <a:rPr lang="de-CH" b="0" dirty="0"/>
              <a:t> </a:t>
            </a:r>
            <a:r>
              <a:rPr lang="de-CH" b="0" dirty="0" err="1"/>
              <a:t>d’examen</a:t>
            </a:r>
            <a:endParaRPr lang="de-CH" b="0" dirty="0"/>
          </a:p>
        </p:txBody>
      </p:sp>
      <p:pic>
        <p:nvPicPr>
          <p:cNvPr id="16" name="Grafik 15">
            <a:extLst>
              <a:ext uri="{FF2B5EF4-FFF2-40B4-BE49-F238E27FC236}">
                <a16:creationId xmlns:a16="http://schemas.microsoft.com/office/drawing/2014/main" id="{1449D5A2-BA36-4545-BA4F-6147BEC5395E}"/>
              </a:ext>
            </a:extLst>
          </p:cNvPr>
          <p:cNvPicPr>
            <a:picLocks noChangeAspect="1"/>
          </p:cNvPicPr>
          <p:nvPr userDrawn="1"/>
        </p:nvPicPr>
        <p:blipFill>
          <a:blip r:embed="rId3"/>
          <a:stretch>
            <a:fillRect/>
          </a:stretch>
        </p:blipFill>
        <p:spPr>
          <a:xfrm>
            <a:off x="5886563" y="228813"/>
            <a:ext cx="5844850" cy="747666"/>
          </a:xfrm>
          <a:prstGeom prst="rect">
            <a:avLst/>
          </a:prstGeom>
        </p:spPr>
      </p:pic>
      <p:pic>
        <p:nvPicPr>
          <p:cNvPr id="17" name="Grafik 16">
            <a:extLst>
              <a:ext uri="{FF2B5EF4-FFF2-40B4-BE49-F238E27FC236}">
                <a16:creationId xmlns:a16="http://schemas.microsoft.com/office/drawing/2014/main" id="{EA35767F-A57F-4FAB-AB4E-A8C485E13860}"/>
              </a:ext>
            </a:extLst>
          </p:cNvPr>
          <p:cNvPicPr>
            <a:picLocks noChangeAspect="1"/>
          </p:cNvPicPr>
          <p:nvPr userDrawn="1"/>
        </p:nvPicPr>
        <p:blipFill>
          <a:blip r:embed="rId4"/>
          <a:stretch>
            <a:fillRect/>
          </a:stretch>
        </p:blipFill>
        <p:spPr>
          <a:xfrm>
            <a:off x="376177" y="6227966"/>
            <a:ext cx="476812" cy="513966"/>
          </a:xfrm>
          <a:prstGeom prst="rect">
            <a:avLst/>
          </a:prstGeom>
        </p:spPr>
      </p:pic>
    </p:spTree>
    <p:extLst>
      <p:ext uri="{BB962C8B-B14F-4D97-AF65-F5344CB8AC3E}">
        <p14:creationId xmlns:p14="http://schemas.microsoft.com/office/powerpoint/2010/main" val="259758696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CH" noProof="0" dirty="0"/>
          </a:p>
        </p:txBody>
      </p:sp>
      <p:sp>
        <p:nvSpPr>
          <p:cNvPr id="5" name="Inhaltsplatzhalter 2"/>
          <p:cNvSpPr>
            <a:spLocks noGrp="1"/>
          </p:cNvSpPr>
          <p:nvPr>
            <p:ph idx="1"/>
          </p:nvPr>
        </p:nvSpPr>
        <p:spPr>
          <a:xfrm>
            <a:off x="1401183" y="1449388"/>
            <a:ext cx="4896000" cy="45266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7" name="Inhaltsplatzhalter 2"/>
          <p:cNvSpPr>
            <a:spLocks noGrp="1"/>
          </p:cNvSpPr>
          <p:nvPr>
            <p:ph idx="10"/>
          </p:nvPr>
        </p:nvSpPr>
        <p:spPr>
          <a:xfrm>
            <a:off x="6817360" y="1449388"/>
            <a:ext cx="4896000" cy="45266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‹Nr.›</a:t>
            </a:fld>
            <a:endParaRPr lang="de-CH" dirty="0"/>
          </a:p>
        </p:txBody>
      </p:sp>
      <p:sp>
        <p:nvSpPr>
          <p:cNvPr id="9" name="Fußzeilenplatzhalter 3">
            <a:extLst>
              <a:ext uri="{FF2B5EF4-FFF2-40B4-BE49-F238E27FC236}">
                <a16:creationId xmlns:a16="http://schemas.microsoft.com/office/drawing/2014/main" id="{C8E16788-3D2B-4B43-8B5A-E6A2ED6213A3}"/>
              </a:ext>
            </a:extLst>
          </p:cNvPr>
          <p:cNvSpPr>
            <a:spLocks noGrp="1"/>
          </p:cNvSpPr>
          <p:nvPr>
            <p:ph type="ftr" sz="quarter" idx="3"/>
          </p:nvPr>
        </p:nvSpPr>
        <p:spPr>
          <a:xfrm>
            <a:off x="1401182" y="6340499"/>
            <a:ext cx="5771777" cy="28890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fr-FR" dirty="0"/>
              <a:t>Examen professionnel « Instructeurs / instructrices de la protection civile avec brevet fédéral »</a:t>
            </a:r>
            <a:endParaRPr lang="de-CH" dirty="0"/>
          </a:p>
          <a:p>
            <a:r>
              <a:rPr lang="de-CH" b="0" dirty="0" err="1"/>
              <a:t>Direction</a:t>
            </a:r>
            <a:r>
              <a:rPr lang="de-CH" b="0" dirty="0"/>
              <a:t> </a:t>
            </a:r>
            <a:r>
              <a:rPr lang="de-CH" b="0" dirty="0" err="1"/>
              <a:t>d’examen</a:t>
            </a:r>
            <a:endParaRPr lang="de-CH" b="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CH" noProof="0" dirty="0"/>
          </a:p>
        </p:txBody>
      </p:sp>
      <p:sp>
        <p:nvSpPr>
          <p:cNvPr id="3" name="Foliennummernplatzhalter 2"/>
          <p:cNvSpPr>
            <a:spLocks noGrp="1"/>
          </p:cNvSpPr>
          <p:nvPr>
            <p:ph type="sldNum" sz="quarter" idx="10"/>
          </p:nvPr>
        </p:nvSpPr>
        <p:spPr/>
        <p:txBody>
          <a:bodyPr/>
          <a:lstStyle/>
          <a:p>
            <a:fld id="{7D21FFDD-132D-4B5B-AD6B-BCC06A41D268}" type="slidenum">
              <a:rPr lang="de-CH" smtClean="0"/>
              <a:pPr/>
              <a:t>‹Nr.›</a:t>
            </a:fld>
            <a:endParaRPr lang="de-CH" dirty="0"/>
          </a:p>
        </p:txBody>
      </p:sp>
      <p:sp>
        <p:nvSpPr>
          <p:cNvPr id="6" name="Fußzeilenplatzhalter 3">
            <a:extLst>
              <a:ext uri="{FF2B5EF4-FFF2-40B4-BE49-F238E27FC236}">
                <a16:creationId xmlns:a16="http://schemas.microsoft.com/office/drawing/2014/main" id="{9E227133-B68F-4202-A6B8-44B3BC053A90}"/>
              </a:ext>
            </a:extLst>
          </p:cNvPr>
          <p:cNvSpPr>
            <a:spLocks noGrp="1"/>
          </p:cNvSpPr>
          <p:nvPr>
            <p:ph type="ftr" sz="quarter" idx="3"/>
          </p:nvPr>
        </p:nvSpPr>
        <p:spPr>
          <a:xfrm>
            <a:off x="1401182" y="6340499"/>
            <a:ext cx="5771777" cy="28890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fr-FR" dirty="0"/>
              <a:t>Examen professionnel « Instructeurs / instructrices de la protection civile avec brevet fédéral »</a:t>
            </a:r>
            <a:endParaRPr lang="de-CH" dirty="0"/>
          </a:p>
          <a:p>
            <a:r>
              <a:rPr lang="de-CH" b="0" dirty="0" err="1"/>
              <a:t>Direction</a:t>
            </a:r>
            <a:r>
              <a:rPr lang="de-CH" b="0" dirty="0"/>
              <a:t> </a:t>
            </a:r>
            <a:r>
              <a:rPr lang="de-CH" b="0" dirty="0" err="1"/>
              <a:t>d’examen</a:t>
            </a:r>
            <a:endParaRPr lang="de-CH" b="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7D21FFDD-132D-4B5B-AD6B-BCC06A41D268}" type="slidenum">
              <a:rPr lang="de-CH" smtClean="0"/>
              <a:pPr/>
              <a:t>‹Nr.›</a:t>
            </a:fld>
            <a:endParaRPr lang="de-CH" dirty="0"/>
          </a:p>
        </p:txBody>
      </p:sp>
      <p:sp>
        <p:nvSpPr>
          <p:cNvPr id="5" name="Fußzeilenplatzhalter 3">
            <a:extLst>
              <a:ext uri="{FF2B5EF4-FFF2-40B4-BE49-F238E27FC236}">
                <a16:creationId xmlns:a16="http://schemas.microsoft.com/office/drawing/2014/main" id="{2EB7586E-4895-451D-8952-F18E886C8D9B}"/>
              </a:ext>
            </a:extLst>
          </p:cNvPr>
          <p:cNvSpPr>
            <a:spLocks noGrp="1"/>
          </p:cNvSpPr>
          <p:nvPr>
            <p:ph type="ftr" sz="quarter" idx="3"/>
          </p:nvPr>
        </p:nvSpPr>
        <p:spPr>
          <a:xfrm>
            <a:off x="1401182" y="6340499"/>
            <a:ext cx="5771777" cy="28890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fr-FR" dirty="0"/>
              <a:t>Examen professionnel « Instructeurs / instructrices de la protection civile avec brevet fédéral »</a:t>
            </a:r>
            <a:endParaRPr lang="de-CH" dirty="0"/>
          </a:p>
          <a:p>
            <a:r>
              <a:rPr lang="de-CH" b="0" dirty="0" err="1"/>
              <a:t>Direction</a:t>
            </a:r>
            <a:r>
              <a:rPr lang="de-CH" b="0" dirty="0"/>
              <a:t> </a:t>
            </a:r>
            <a:r>
              <a:rPr lang="de-CH" b="0" dirty="0" err="1"/>
              <a:t>d’examen</a:t>
            </a:r>
            <a:endParaRPr lang="de-CH" b="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a:xfrm>
            <a:off x="11104835" y="6340499"/>
            <a:ext cx="593619" cy="181586"/>
          </a:xfrm>
          <a:prstGeom prst="rect">
            <a:avLst/>
          </a:prstGeom>
          <a:noFill/>
          <a:ln>
            <a:noFill/>
          </a:ln>
        </p:spPr>
        <p:txBody>
          <a:bodyPr vert="horz" lIns="0" tIns="0" rIns="0" bIns="45720" rtlCol="0" anchor="t"/>
          <a:lstStyle>
            <a:lvl1pPr algn="r">
              <a:defRPr sz="900">
                <a:solidFill>
                  <a:schemeClr val="tx1"/>
                </a:solidFill>
                <a:latin typeface="+mn-lt"/>
              </a:defRPr>
            </a:lvl1pPr>
          </a:lstStyle>
          <a:p>
            <a:fld id="{7D21FFDD-132D-4B5B-AD6B-BCC06A41D268}" type="slidenum">
              <a:rPr lang="de-CH" smtClean="0"/>
              <a:pPr/>
              <a:t>‹Nr.›</a:t>
            </a:fld>
            <a:endParaRPr lang="de-CH" dirty="0"/>
          </a:p>
        </p:txBody>
      </p:sp>
      <p:sp>
        <p:nvSpPr>
          <p:cNvPr id="1051" name="Rectangle 27"/>
          <p:cNvSpPr>
            <a:spLocks noGrp="1" noChangeArrowheads="1"/>
          </p:cNvSpPr>
          <p:nvPr>
            <p:ph type="title"/>
          </p:nvPr>
        </p:nvSpPr>
        <p:spPr bwMode="auto">
          <a:xfrm>
            <a:off x="1401183" y="308471"/>
            <a:ext cx="10312449" cy="90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de-CH" noProof="0" dirty="0"/>
          </a:p>
        </p:txBody>
      </p:sp>
      <p:sp>
        <p:nvSpPr>
          <p:cNvPr id="1052" name="Rectangle 28"/>
          <p:cNvSpPr>
            <a:spLocks noGrp="1" noChangeArrowheads="1"/>
          </p:cNvSpPr>
          <p:nvPr>
            <p:ph type="body" idx="1"/>
          </p:nvPr>
        </p:nvSpPr>
        <p:spPr bwMode="auto">
          <a:xfrm>
            <a:off x="1401236" y="1442721"/>
            <a:ext cx="10310764" cy="45333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dirty="0"/>
              <a:t>Klicken Sie, um die Formate des Vorlagentextes zu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 </a:t>
            </a:r>
          </a:p>
        </p:txBody>
      </p:sp>
      <p:sp>
        <p:nvSpPr>
          <p:cNvPr id="1064" name="Line 40"/>
          <p:cNvSpPr>
            <a:spLocks noChangeShapeType="1"/>
          </p:cNvSpPr>
          <p:nvPr/>
        </p:nvSpPr>
        <p:spPr bwMode="auto">
          <a:xfrm flipH="1">
            <a:off x="1401183" y="6263172"/>
            <a:ext cx="10330230" cy="0"/>
          </a:xfrm>
          <a:prstGeom prst="line">
            <a:avLst/>
          </a:prstGeom>
          <a:noFill/>
          <a:ln w="9525">
            <a:solidFill>
              <a:schemeClr val="tx1"/>
            </a:solidFill>
            <a:round/>
            <a:headEnd/>
            <a:tailEnd/>
          </a:ln>
          <a:effectLst/>
        </p:spPr>
        <p:txBody>
          <a:bodyPr/>
          <a:lstStyle/>
          <a:p>
            <a:endParaRPr lang="de-CH" sz="2400"/>
          </a:p>
        </p:txBody>
      </p:sp>
      <p:pic>
        <p:nvPicPr>
          <p:cNvPr id="13" name="Picture 3"/>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475983" y="349111"/>
            <a:ext cx="277200" cy="302400"/>
          </a:xfrm>
          <a:prstGeom prst="rect">
            <a:avLst/>
          </a:prstGeom>
          <a:noFill/>
          <a:ln w="9525">
            <a:noFill/>
            <a:miter lim="800000"/>
            <a:headEnd/>
            <a:tailEnd/>
          </a:ln>
        </p:spPr>
      </p:pic>
      <p:sp>
        <p:nvSpPr>
          <p:cNvPr id="10" name="Fußzeilenplatzhalter 3"/>
          <p:cNvSpPr>
            <a:spLocks noGrp="1"/>
          </p:cNvSpPr>
          <p:nvPr>
            <p:ph type="ftr" sz="quarter" idx="3"/>
          </p:nvPr>
        </p:nvSpPr>
        <p:spPr>
          <a:xfrm>
            <a:off x="1401182" y="6340499"/>
            <a:ext cx="5771777" cy="28890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fr-FR" dirty="0"/>
              <a:t>Examen professionnel « Instructeurs / instructrices de la protection civile avec brevet fédéral »</a:t>
            </a:r>
            <a:endParaRPr lang="de-CH" dirty="0"/>
          </a:p>
          <a:p>
            <a:r>
              <a:rPr lang="de-CH" b="0" dirty="0" err="1"/>
              <a:t>Direction</a:t>
            </a:r>
            <a:r>
              <a:rPr lang="de-CH" b="0" dirty="0"/>
              <a:t> </a:t>
            </a:r>
            <a:r>
              <a:rPr lang="de-CH" b="0" dirty="0" err="1"/>
              <a:t>d’examen</a:t>
            </a:r>
            <a:endParaRPr lang="de-CH" b="0" dirty="0"/>
          </a:p>
        </p:txBody>
      </p:sp>
      <p:pic>
        <p:nvPicPr>
          <p:cNvPr id="8" name="Grafik 7">
            <a:extLst>
              <a:ext uri="{FF2B5EF4-FFF2-40B4-BE49-F238E27FC236}">
                <a16:creationId xmlns:a16="http://schemas.microsoft.com/office/drawing/2014/main" id="{C8C890B7-D948-4587-B867-5EDDB43A2EC6}"/>
              </a:ext>
            </a:extLst>
          </p:cNvPr>
          <p:cNvPicPr/>
          <p:nvPr userDrawn="1"/>
        </p:nvPicPr>
        <p:blipFill rotWithShape="1">
          <a:blip r:embed="rId9">
            <a:extLst>
              <a:ext uri="{28A0092B-C50C-407E-A947-70E740481C1C}">
                <a14:useLocalDpi xmlns:a14="http://schemas.microsoft.com/office/drawing/2010/main" val="0"/>
              </a:ext>
            </a:extLst>
          </a:blip>
          <a:srcRect b="66618"/>
          <a:stretch/>
        </p:blipFill>
        <p:spPr bwMode="auto">
          <a:xfrm>
            <a:off x="1401182" y="29095"/>
            <a:ext cx="5759450" cy="248285"/>
          </a:xfrm>
          <a:prstGeom prst="rect">
            <a:avLst/>
          </a:prstGeom>
          <a:ln>
            <a:noFill/>
          </a:ln>
          <a:extLst>
            <a:ext uri="{53640926-AAD7-44D8-BBD7-CCE9431645EC}">
              <a14:shadowObscured xmlns:a14="http://schemas.microsoft.com/office/drawing/2010/main"/>
            </a:ext>
          </a:extLst>
        </p:spPr>
      </p:pic>
      <p:pic>
        <p:nvPicPr>
          <p:cNvPr id="4" name="Grafik 3">
            <a:extLst>
              <a:ext uri="{FF2B5EF4-FFF2-40B4-BE49-F238E27FC236}">
                <a16:creationId xmlns:a16="http://schemas.microsoft.com/office/drawing/2014/main" id="{7E5E6AF7-825F-432C-A1EC-2D14F17522EF}"/>
              </a:ext>
            </a:extLst>
          </p:cNvPr>
          <p:cNvPicPr>
            <a:picLocks noChangeAspect="1"/>
          </p:cNvPicPr>
          <p:nvPr userDrawn="1"/>
        </p:nvPicPr>
        <p:blipFill>
          <a:blip r:embed="rId10"/>
          <a:stretch>
            <a:fillRect/>
          </a:stretch>
        </p:blipFill>
        <p:spPr>
          <a:xfrm>
            <a:off x="376177" y="6227966"/>
            <a:ext cx="476812" cy="5139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54" r:id="rId5"/>
    <p:sldLayoutId id="2147483655" r:id="rId6"/>
  </p:sldLayoutIdLst>
  <p:hf sldNum="0" hdr="0"/>
  <p:txStyles>
    <p:titleStyle>
      <a:lvl1pPr algn="l" rtl="0" eaLnBrk="1" fontAlgn="base" hangingPunct="1">
        <a:lnSpc>
          <a:spcPts val="3600"/>
        </a:lnSpc>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268288" indent="-268288" algn="l" rtl="0" eaLnBrk="1" fontAlgn="base" hangingPunct="1">
        <a:lnSpc>
          <a:spcPts val="2600"/>
        </a:lnSpc>
        <a:spcBef>
          <a:spcPts val="0"/>
        </a:spcBef>
        <a:spcAft>
          <a:spcPts val="0"/>
        </a:spcAft>
        <a:buFont typeface="Arial" panose="020B0604020202020204" pitchFamily="34" charset="0"/>
        <a:buChar char="•"/>
        <a:defRPr sz="21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1" userDrawn="1">
          <p15:clr>
            <a:srgbClr val="F26B43"/>
          </p15:clr>
        </p15:guide>
        <p15:guide id="3" orient="horz" pos="3942" userDrawn="1">
          <p15:clr>
            <a:srgbClr val="F26B43"/>
          </p15:clr>
        </p15:guide>
        <p15:guide id="5" pos="7379" userDrawn="1">
          <p15:clr>
            <a:srgbClr val="F26B43"/>
          </p15:clr>
        </p15:guide>
        <p15:guide id="7" orient="horz" pos="4156" userDrawn="1">
          <p15:clr>
            <a:srgbClr val="F26B43"/>
          </p15:clr>
        </p15:guide>
        <p15:guide id="8" orient="horz" pos="232" userDrawn="1">
          <p15:clr>
            <a:srgbClr val="F26B43"/>
          </p15:clr>
        </p15:guide>
        <p15:guide id="9" pos="869" userDrawn="1">
          <p15:clr>
            <a:srgbClr val="F26B43"/>
          </p15:clr>
        </p15:guide>
        <p15:guide id="10" orient="horz" pos="3770" userDrawn="1">
          <p15:clr>
            <a:srgbClr val="F26B43"/>
          </p15:clr>
        </p15:guide>
        <p15:guide id="11" orient="horz" pos="913" userDrawn="1">
          <p15:clr>
            <a:srgbClr val="F26B43"/>
          </p15:clr>
        </p15:guide>
        <p15:guide id="12" orient="horz" pos="3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babs.admin.ch/fr/examen-professionne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CH" sz="5400" b="1" dirty="0"/>
              <a:t>Examen </a:t>
            </a:r>
            <a:r>
              <a:rPr lang="de-CH" sz="5400" b="1" dirty="0" err="1"/>
              <a:t>professionnel</a:t>
            </a:r>
            <a:br>
              <a:rPr lang="de-CH" sz="5400" b="1" dirty="0"/>
            </a:br>
            <a:r>
              <a:rPr lang="fr-CH" sz="5400" dirty="0"/>
              <a:t>Attribution de la mission de travail écrit</a:t>
            </a:r>
            <a:br>
              <a:rPr lang="fr-CH" sz="5400" dirty="0"/>
            </a:br>
            <a:endParaRPr lang="de-CH" dirty="0"/>
          </a:p>
        </p:txBody>
      </p:sp>
      <p:sp>
        <p:nvSpPr>
          <p:cNvPr id="5" name="Textplatzhalter 5"/>
          <p:cNvSpPr txBox="1">
            <a:spLocks/>
          </p:cNvSpPr>
          <p:nvPr/>
        </p:nvSpPr>
        <p:spPr bwMode="auto">
          <a:xfrm>
            <a:off x="1727200" y="5697417"/>
            <a:ext cx="9569690" cy="656497"/>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marL="0" indent="0" algn="l" rtl="0" eaLnBrk="1" fontAlgn="base" hangingPunct="1">
              <a:lnSpc>
                <a:spcPct val="100000"/>
              </a:lnSpc>
              <a:spcBef>
                <a:spcPts val="0"/>
              </a:spcBef>
              <a:spcAft>
                <a:spcPts val="600"/>
              </a:spcAft>
              <a:buFont typeface="Arial" panose="020B0604020202020204" pitchFamily="34" charset="0"/>
              <a:buNone/>
              <a:defRPr sz="32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r>
              <a:rPr lang="de-CH" kern="0" dirty="0"/>
              <a:t>20.05.2025</a:t>
            </a:r>
          </a:p>
        </p:txBody>
      </p:sp>
      <p:sp>
        <p:nvSpPr>
          <p:cNvPr id="7" name="Textplatzhalter 2"/>
          <p:cNvSpPr txBox="1">
            <a:spLocks/>
          </p:cNvSpPr>
          <p:nvPr/>
        </p:nvSpPr>
        <p:spPr bwMode="auto">
          <a:xfrm>
            <a:off x="1727200" y="5185226"/>
            <a:ext cx="9569690" cy="690908"/>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marL="0" indent="0" algn="l" rtl="0" eaLnBrk="1" fontAlgn="base" hangingPunct="1">
              <a:lnSpc>
                <a:spcPts val="4200"/>
              </a:lnSpc>
              <a:spcBef>
                <a:spcPts val="0"/>
              </a:spcBef>
              <a:spcAft>
                <a:spcPts val="0"/>
              </a:spcAft>
              <a:buFont typeface="Arial" panose="020B0604020202020204" pitchFamily="34" charset="0"/>
              <a:buNone/>
              <a:defRPr sz="32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r>
              <a:rPr lang="de-CH" kern="0"/>
              <a:t> </a:t>
            </a:r>
            <a:endParaRPr lang="de-CH" kern="0" dirty="0"/>
          </a:p>
        </p:txBody>
      </p:sp>
    </p:spTree>
    <p:extLst>
      <p:ext uri="{BB962C8B-B14F-4D97-AF65-F5344CB8AC3E}">
        <p14:creationId xmlns:p14="http://schemas.microsoft.com/office/powerpoint/2010/main" val="31484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9E1BF-779C-8D0E-2362-C6DCAD4171FF}"/>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BE2B02-D9CD-C6BB-CC48-9EF6ACB9BFBD}"/>
              </a:ext>
            </a:extLst>
          </p:cNvPr>
          <p:cNvSpPr>
            <a:spLocks noGrp="1"/>
          </p:cNvSpPr>
          <p:nvPr>
            <p:ph sz="quarter" idx="10"/>
          </p:nvPr>
        </p:nvSpPr>
        <p:spPr/>
        <p:txBody>
          <a:bodyPr/>
          <a:lstStyle/>
          <a:p>
            <a:r>
              <a:rPr lang="fr-FR" sz="2000" dirty="0"/>
              <a:t>Par la rédaction de ce travail final, les candidates / candidats démontrent qu'ils sont capables de traiter une problématique liée à leur pratique professionnelle – de manière autonome et en appliquant les compétences techniques et méthodologiques apprises – tout en procédant à une réflexion personnelle. </a:t>
            </a:r>
            <a:endParaRPr lang="fr-CH" sz="2000" noProof="0" dirty="0">
              <a:effectLst/>
              <a:latin typeface="Arial" panose="020B0604020202020204" pitchFamily="34" charset="0"/>
              <a:ea typeface="Calibri" panose="020F0502020204030204" pitchFamily="34" charset="0"/>
              <a:cs typeface="Times New Roman" panose="02020603050405020304" pitchFamily="18" charset="0"/>
            </a:endParaRPr>
          </a:p>
          <a:p>
            <a:endParaRPr lang="de-CH" dirty="0"/>
          </a:p>
        </p:txBody>
      </p:sp>
      <p:sp>
        <p:nvSpPr>
          <p:cNvPr id="3" name="Titel 2">
            <a:extLst>
              <a:ext uri="{FF2B5EF4-FFF2-40B4-BE49-F238E27FC236}">
                <a16:creationId xmlns:a16="http://schemas.microsoft.com/office/drawing/2014/main" id="{EBF73303-0E63-D0ED-38CF-5A6B7411EA93}"/>
              </a:ext>
            </a:extLst>
          </p:cNvPr>
          <p:cNvSpPr>
            <a:spLocks noGrp="1"/>
          </p:cNvSpPr>
          <p:nvPr>
            <p:ph type="title"/>
          </p:nvPr>
        </p:nvSpPr>
        <p:spPr/>
        <p:txBody>
          <a:bodyPr/>
          <a:lstStyle/>
          <a:p>
            <a:r>
              <a:rPr lang="fr-CH" noProof="0" dirty="0"/>
              <a:t>Objectif du travail écrit</a:t>
            </a:r>
            <a:endParaRPr lang="de-CH" dirty="0"/>
          </a:p>
        </p:txBody>
      </p:sp>
      <p:sp>
        <p:nvSpPr>
          <p:cNvPr id="4" name="Fußzeilenplatzhalter 3">
            <a:extLst>
              <a:ext uri="{FF2B5EF4-FFF2-40B4-BE49-F238E27FC236}">
                <a16:creationId xmlns:a16="http://schemas.microsoft.com/office/drawing/2014/main" id="{F4DF4D78-B6A1-13D1-A1CF-D4B3C53E9BAF}"/>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306932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BBC98-9BDA-9EC6-06D5-0F97B680481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2BC8DBE-C5D5-7219-B31C-197A54D71F3B}"/>
              </a:ext>
            </a:extLst>
          </p:cNvPr>
          <p:cNvSpPr>
            <a:spLocks noGrp="1"/>
          </p:cNvSpPr>
          <p:nvPr>
            <p:ph sz="quarter" idx="10"/>
          </p:nvPr>
        </p:nvSpPr>
        <p:spPr/>
        <p:txBody>
          <a:bodyPr/>
          <a:lstStyle/>
          <a:p>
            <a:r>
              <a:rPr lang="fr-FR" dirty="0"/>
              <a:t>Le travail écrit porte avant tout sur une analyse des besoins en matière de formation et d’engagement dans le domaine de la protection civile ainsi que sur l'application des connaissances acquises dans le cadre d'un concept de formation axé sur la pratique et / ou d’un exercice d’engagement.</a:t>
            </a:r>
            <a:endParaRPr lang="fr-CH" sz="3200" noProof="0" dirty="0"/>
          </a:p>
          <a:p>
            <a:endParaRPr lang="de-CH" dirty="0"/>
          </a:p>
        </p:txBody>
      </p:sp>
      <p:sp>
        <p:nvSpPr>
          <p:cNvPr id="3" name="Titel 2">
            <a:extLst>
              <a:ext uri="{FF2B5EF4-FFF2-40B4-BE49-F238E27FC236}">
                <a16:creationId xmlns:a16="http://schemas.microsoft.com/office/drawing/2014/main" id="{4D8A0F4C-026A-3F37-754E-C11B1ABD55CF}"/>
              </a:ext>
            </a:extLst>
          </p:cNvPr>
          <p:cNvSpPr>
            <a:spLocks noGrp="1"/>
          </p:cNvSpPr>
          <p:nvPr>
            <p:ph type="title"/>
          </p:nvPr>
        </p:nvSpPr>
        <p:spPr/>
        <p:txBody>
          <a:bodyPr/>
          <a:lstStyle/>
          <a:p>
            <a:r>
              <a:rPr lang="fr-CH" noProof="0" dirty="0"/>
              <a:t>Objectif du travail écrit</a:t>
            </a:r>
            <a:endParaRPr lang="de-CH" dirty="0"/>
          </a:p>
        </p:txBody>
      </p:sp>
      <p:sp>
        <p:nvSpPr>
          <p:cNvPr id="4" name="Fußzeilenplatzhalter 3">
            <a:extLst>
              <a:ext uri="{FF2B5EF4-FFF2-40B4-BE49-F238E27FC236}">
                <a16:creationId xmlns:a16="http://schemas.microsoft.com/office/drawing/2014/main" id="{44E9D13C-CA06-C3B5-85EA-7FF87D5CC3C8}"/>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306726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77ECD-4135-30AD-08A9-333B0D923F3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78635C1-FC69-2760-C2DC-6E56E5FE0807}"/>
              </a:ext>
            </a:extLst>
          </p:cNvPr>
          <p:cNvSpPr>
            <a:spLocks noGrp="1"/>
          </p:cNvSpPr>
          <p:nvPr>
            <p:ph sz="quarter" idx="10"/>
          </p:nvPr>
        </p:nvSpPr>
        <p:spPr/>
        <p:txBody>
          <a:bodyPr/>
          <a:lstStyle/>
          <a:p>
            <a:pPr marR="179070">
              <a:spcBef>
                <a:spcPts val="6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Sur la base d'une </a:t>
            </a:r>
            <a:r>
              <a:rPr lang="fr-FR" sz="2000" b="1" dirty="0">
                <a:latin typeface="Arial" panose="020B0604020202020204" pitchFamily="34" charset="0"/>
                <a:ea typeface="Calibri" panose="020F0502020204030204" pitchFamily="34" charset="0"/>
                <a:cs typeface="Times New Roman" panose="02020603050405020304" pitchFamily="18" charset="0"/>
              </a:rPr>
              <a:t>mission écrite du mandant</a:t>
            </a:r>
            <a:r>
              <a:rPr lang="fr-FR" sz="2000" dirty="0">
                <a:latin typeface="Arial" panose="020B0604020202020204" pitchFamily="34" charset="0"/>
                <a:ea typeface="Calibri" panose="020F0502020204030204" pitchFamily="34" charset="0"/>
                <a:cs typeface="Times New Roman" panose="02020603050405020304" pitchFamily="18" charset="0"/>
              </a:rPr>
              <a:t>, il s'agit de suivre et d'évaluer un cours de répétition / un engagement d'une organisation de protection civile. </a:t>
            </a:r>
          </a:p>
          <a:p>
            <a:pPr marR="179070">
              <a:spcBef>
                <a:spcPts val="6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Sur la base des points forts et des points faibles constatés, la candidate ou le candidat soumet au mandant  ou au client  un concept de formation spécifique et axé sur l'engagement et/ou un exercice d'engagement. </a:t>
            </a:r>
          </a:p>
          <a:p>
            <a:pPr marR="179070">
              <a:spcBef>
                <a:spcPts val="6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Pour la réalisation concrète, il convient d’élaborer au moins un plan de mise en œuvre avec des dates. </a:t>
            </a:r>
            <a:endParaRPr lang="fr-CH" sz="2000" noProof="0" dirty="0">
              <a:latin typeface="Arial" panose="020B0604020202020204" pitchFamily="34" charset="0"/>
              <a:ea typeface="Calibri" panose="020F0502020204030204" pitchFamily="34" charset="0"/>
              <a:cs typeface="Arial"/>
            </a:endParaRPr>
          </a:p>
          <a:p>
            <a:endParaRPr lang="de-CH" dirty="0"/>
          </a:p>
        </p:txBody>
      </p:sp>
      <p:sp>
        <p:nvSpPr>
          <p:cNvPr id="3" name="Titel 2">
            <a:extLst>
              <a:ext uri="{FF2B5EF4-FFF2-40B4-BE49-F238E27FC236}">
                <a16:creationId xmlns:a16="http://schemas.microsoft.com/office/drawing/2014/main" id="{23FCBB16-90EA-6F75-367D-665514EF955D}"/>
              </a:ext>
            </a:extLst>
          </p:cNvPr>
          <p:cNvSpPr>
            <a:spLocks noGrp="1"/>
          </p:cNvSpPr>
          <p:nvPr>
            <p:ph type="title"/>
          </p:nvPr>
        </p:nvSpPr>
        <p:spPr/>
        <p:txBody>
          <a:bodyPr/>
          <a:lstStyle/>
          <a:p>
            <a:r>
              <a:rPr lang="fr-CH" noProof="0" dirty="0"/>
              <a:t>Mission concrète</a:t>
            </a:r>
            <a:endParaRPr lang="de-CH" dirty="0"/>
          </a:p>
        </p:txBody>
      </p:sp>
      <p:sp>
        <p:nvSpPr>
          <p:cNvPr id="4" name="Fußzeilenplatzhalter 3">
            <a:extLst>
              <a:ext uri="{FF2B5EF4-FFF2-40B4-BE49-F238E27FC236}">
                <a16:creationId xmlns:a16="http://schemas.microsoft.com/office/drawing/2014/main" id="{D96370BD-F81C-F924-AF93-1221A1E19566}"/>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53767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065A7-2950-05CE-E829-C3996B873B2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870431-CF36-E939-3EA0-C45B6AF14EF6}"/>
              </a:ext>
            </a:extLst>
          </p:cNvPr>
          <p:cNvSpPr>
            <a:spLocks noGrp="1"/>
          </p:cNvSpPr>
          <p:nvPr>
            <p:ph sz="quarter" idx="10"/>
          </p:nvPr>
        </p:nvSpPr>
        <p:spPr/>
        <p:txBody>
          <a:bodyPr/>
          <a:lstStyle/>
          <a:p>
            <a:r>
              <a:rPr lang="fr-FR" sz="2000" dirty="0">
                <a:latin typeface="Arial" panose="020B0604020202020204" pitchFamily="34" charset="0"/>
                <a:ea typeface="Calibri" panose="020F0502020204030204" pitchFamily="34" charset="0"/>
                <a:cs typeface="Times New Roman" panose="02020603050405020304" pitchFamily="18" charset="0"/>
              </a:rPr>
              <a:t>La candidate ou le candidat peut, par l'intermédiaire du mandant ou de l'employeur, </a:t>
            </a:r>
            <a:r>
              <a:rPr lang="fr-FR" sz="2000" dirty="0" err="1">
                <a:latin typeface="Arial" panose="020B0604020202020204" pitchFamily="34" charset="0"/>
                <a:ea typeface="Calibri" panose="020F0502020204030204" pitchFamily="34" charset="0"/>
                <a:cs typeface="Times New Roman" panose="02020603050405020304" pitchFamily="18" charset="0"/>
              </a:rPr>
              <a:t>sou-mettre</a:t>
            </a:r>
            <a:r>
              <a:rPr lang="fr-FR" sz="2000" dirty="0">
                <a:latin typeface="Arial" panose="020B0604020202020204" pitchFamily="34" charset="0"/>
                <a:ea typeface="Calibri" panose="020F0502020204030204" pitchFamily="34" charset="0"/>
                <a:cs typeface="Times New Roman" panose="02020603050405020304" pitchFamily="18" charset="0"/>
              </a:rPr>
              <a:t> pour validation un autre thème à la CAQ. Cela doit notamment permettre de </a:t>
            </a:r>
            <a:r>
              <a:rPr lang="fr-FR" sz="2000" dirty="0" err="1">
                <a:latin typeface="Arial" panose="020B0604020202020204" pitchFamily="34" charset="0"/>
                <a:ea typeface="Calibri" panose="020F0502020204030204" pitchFamily="34" charset="0"/>
                <a:cs typeface="Times New Roman" panose="02020603050405020304" pitchFamily="18" charset="0"/>
              </a:rPr>
              <a:t>pour-suivre</a:t>
            </a:r>
            <a:r>
              <a:rPr lang="fr-FR" sz="2000" dirty="0">
                <a:latin typeface="Arial" panose="020B0604020202020204" pitchFamily="34" charset="0"/>
                <a:ea typeface="Calibri" panose="020F0502020204030204" pitchFamily="34" charset="0"/>
                <a:cs typeface="Times New Roman" panose="02020603050405020304" pitchFamily="18" charset="0"/>
              </a:rPr>
              <a:t> l’optimisation des cours de protection civile dans les cantons et auprès de l'Office fédéral de la protection de la population (OFPP).</a:t>
            </a:r>
            <a:endParaRPr lang="fr-CH" sz="2000" noProof="0" dirty="0">
              <a:effectLst/>
              <a:latin typeface="Arial" panose="020B0604020202020204" pitchFamily="34" charset="0"/>
              <a:ea typeface="Calibri" panose="020F0502020204030204" pitchFamily="34" charset="0"/>
              <a:cs typeface="Times New Roman" panose="02020603050405020304" pitchFamily="18" charset="0"/>
            </a:endParaRPr>
          </a:p>
          <a:p>
            <a:endParaRPr lang="de-CH" dirty="0"/>
          </a:p>
        </p:txBody>
      </p:sp>
      <p:sp>
        <p:nvSpPr>
          <p:cNvPr id="3" name="Titel 2">
            <a:extLst>
              <a:ext uri="{FF2B5EF4-FFF2-40B4-BE49-F238E27FC236}">
                <a16:creationId xmlns:a16="http://schemas.microsoft.com/office/drawing/2014/main" id="{F3D335CB-EC6A-FF2C-C9F2-9877FF21489C}"/>
              </a:ext>
            </a:extLst>
          </p:cNvPr>
          <p:cNvSpPr>
            <a:spLocks noGrp="1"/>
          </p:cNvSpPr>
          <p:nvPr>
            <p:ph type="title"/>
          </p:nvPr>
        </p:nvSpPr>
        <p:spPr/>
        <p:txBody>
          <a:bodyPr/>
          <a:lstStyle/>
          <a:p>
            <a:r>
              <a:rPr lang="fr-CH" noProof="0" dirty="0"/>
              <a:t>Mission concrète</a:t>
            </a:r>
            <a:endParaRPr lang="de-CH" dirty="0"/>
          </a:p>
        </p:txBody>
      </p:sp>
      <p:sp>
        <p:nvSpPr>
          <p:cNvPr id="4" name="Fußzeilenplatzhalter 3">
            <a:extLst>
              <a:ext uri="{FF2B5EF4-FFF2-40B4-BE49-F238E27FC236}">
                <a16:creationId xmlns:a16="http://schemas.microsoft.com/office/drawing/2014/main" id="{0C3945A9-FAE7-C8BB-8463-0C1671E90B28}"/>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415520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46D1B-E2EE-5F0C-6671-34D4120BA2D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021072D-B579-4A33-5D39-B578733336CF}"/>
              </a:ext>
            </a:extLst>
          </p:cNvPr>
          <p:cNvSpPr>
            <a:spLocks noGrp="1"/>
          </p:cNvSpPr>
          <p:nvPr>
            <p:ph sz="quarter" idx="10"/>
          </p:nvPr>
        </p:nvSpPr>
        <p:spPr/>
        <p:txBody>
          <a:bodyPr/>
          <a:lstStyle/>
          <a:p>
            <a:pPr marL="0" indent="0">
              <a:buNone/>
            </a:pPr>
            <a:r>
              <a:rPr lang="fr-CH" sz="2000" noProof="0" dirty="0">
                <a:effectLst/>
                <a:latin typeface="Arial" panose="020B0604020202020204" pitchFamily="34" charset="0"/>
                <a:ea typeface="Calibri" panose="020F0502020204030204" pitchFamily="34" charset="0"/>
                <a:cs typeface="Times New Roman" panose="02020603050405020304" pitchFamily="18" charset="0"/>
              </a:rPr>
              <a:t>Compréhension des rôles :</a:t>
            </a:r>
          </a:p>
          <a:p>
            <a:r>
              <a:rPr lang="fr-CH" sz="2000" b="1" noProof="0" dirty="0">
                <a:effectLst/>
                <a:latin typeface="Arial" panose="020B0604020202020204" pitchFamily="34" charset="0"/>
                <a:ea typeface="Calibri" panose="020F0502020204030204" pitchFamily="34" charset="0"/>
                <a:cs typeface="Times New Roman" panose="02020603050405020304" pitchFamily="18" charset="0"/>
              </a:rPr>
              <a:t>Les mandants </a:t>
            </a:r>
            <a:r>
              <a:rPr lang="fr-CH" sz="2000" noProof="0" dirty="0">
                <a:effectLst/>
                <a:latin typeface="Arial" panose="020B0604020202020204" pitchFamily="34" charset="0"/>
                <a:ea typeface="Calibri" panose="020F0502020204030204" pitchFamily="34" charset="0"/>
                <a:cs typeface="Times New Roman" panose="02020603050405020304" pitchFamily="18" charset="0"/>
              </a:rPr>
              <a:t>sont en général les supérieurs directs (p. ex. les chefs de l'instruction cantonaux, les chefs de section de l'OFPP, etc.)</a:t>
            </a:r>
          </a:p>
          <a:p>
            <a:r>
              <a:rPr lang="fr-CH" sz="2000" b="1" noProof="0" dirty="0">
                <a:effectLst/>
                <a:latin typeface="Arial" panose="020B0604020202020204" pitchFamily="34" charset="0"/>
                <a:ea typeface="Calibri" panose="020F0502020204030204" pitchFamily="34" charset="0"/>
                <a:cs typeface="Times New Roman" panose="02020603050405020304" pitchFamily="18" charset="0"/>
              </a:rPr>
              <a:t>Le client </a:t>
            </a:r>
            <a:r>
              <a:rPr lang="fr-CH" sz="2000" noProof="0" dirty="0">
                <a:effectLst/>
                <a:latin typeface="Arial" panose="020B0604020202020204" pitchFamily="34" charset="0"/>
                <a:ea typeface="Calibri" panose="020F0502020204030204" pitchFamily="34" charset="0"/>
                <a:cs typeface="Times New Roman" panose="02020603050405020304" pitchFamily="18" charset="0"/>
              </a:rPr>
              <a:t>est le bénéficiaire direct du travail (p. ex. une OPC). Le client peut également être le mandant.</a:t>
            </a:r>
          </a:p>
          <a:p>
            <a:endParaRPr lang="de-CH" dirty="0"/>
          </a:p>
        </p:txBody>
      </p:sp>
      <p:sp>
        <p:nvSpPr>
          <p:cNvPr id="3" name="Titel 2">
            <a:extLst>
              <a:ext uri="{FF2B5EF4-FFF2-40B4-BE49-F238E27FC236}">
                <a16:creationId xmlns:a16="http://schemas.microsoft.com/office/drawing/2014/main" id="{A3C8A9D2-D655-3B14-CD76-78694203640A}"/>
              </a:ext>
            </a:extLst>
          </p:cNvPr>
          <p:cNvSpPr>
            <a:spLocks noGrp="1"/>
          </p:cNvSpPr>
          <p:nvPr>
            <p:ph type="title"/>
          </p:nvPr>
        </p:nvSpPr>
        <p:spPr/>
        <p:txBody>
          <a:bodyPr/>
          <a:lstStyle/>
          <a:p>
            <a:r>
              <a:rPr lang="fr-CH" noProof="0" dirty="0"/>
              <a:t>Mission concrète</a:t>
            </a:r>
            <a:endParaRPr lang="de-CH" dirty="0"/>
          </a:p>
        </p:txBody>
      </p:sp>
      <p:sp>
        <p:nvSpPr>
          <p:cNvPr id="4" name="Fußzeilenplatzhalter 3">
            <a:extLst>
              <a:ext uri="{FF2B5EF4-FFF2-40B4-BE49-F238E27FC236}">
                <a16:creationId xmlns:a16="http://schemas.microsoft.com/office/drawing/2014/main" id="{27DE6D15-2104-F856-2226-4024D90170BA}"/>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255629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F6570-FCE1-D433-ED7D-4EE24F622EE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B26042A-87BC-AD8E-AA45-CFF5B878D204}"/>
              </a:ext>
            </a:extLst>
          </p:cNvPr>
          <p:cNvSpPr>
            <a:spLocks noGrp="1"/>
          </p:cNvSpPr>
          <p:nvPr>
            <p:ph type="title"/>
          </p:nvPr>
        </p:nvSpPr>
        <p:spPr/>
        <p:txBody>
          <a:bodyPr/>
          <a:lstStyle/>
          <a:p>
            <a:r>
              <a:rPr lang="fr-CH" noProof="0" dirty="0"/>
              <a:t>Contenu du travail écrit</a:t>
            </a:r>
            <a:endParaRPr lang="de-CH" dirty="0"/>
          </a:p>
        </p:txBody>
      </p:sp>
      <p:sp>
        <p:nvSpPr>
          <p:cNvPr id="4" name="Fußzeilenplatzhalter 3">
            <a:extLst>
              <a:ext uri="{FF2B5EF4-FFF2-40B4-BE49-F238E27FC236}">
                <a16:creationId xmlns:a16="http://schemas.microsoft.com/office/drawing/2014/main" id="{0FD87216-9DAA-1E1E-B53E-B089BA3A70F2}"/>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Picture 2" descr="Ãhnliches Foto">
            <a:extLst>
              <a:ext uri="{FF2B5EF4-FFF2-40B4-BE49-F238E27FC236}">
                <a16:creationId xmlns:a16="http://schemas.microsoft.com/office/drawing/2014/main" id="{0A8B0375-3659-13CA-1ADD-169AA3D73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07798"/>
            <a:ext cx="3843655" cy="3843656"/>
          </a:xfrm>
          <a:prstGeom prst="rect">
            <a:avLst/>
          </a:prstGeom>
          <a:noFill/>
          <a:extLst>
            <a:ext uri="{909E8E84-426E-40DD-AFC4-6F175D3DCCD1}">
              <a14:hiddenFill xmlns:a14="http://schemas.microsoft.com/office/drawing/2010/main">
                <a:solidFill>
                  <a:srgbClr val="FFFFFF"/>
                </a:solidFill>
              </a14:hiddenFill>
            </a:ext>
          </a:extLst>
        </p:spPr>
      </p:pic>
      <p:sp>
        <p:nvSpPr>
          <p:cNvPr id="6" name="Wolkenförmige Legende 5">
            <a:extLst>
              <a:ext uri="{FF2B5EF4-FFF2-40B4-BE49-F238E27FC236}">
                <a16:creationId xmlns:a16="http://schemas.microsoft.com/office/drawing/2014/main" id="{4E0A7837-1A34-FAFE-513D-1B7C1B105C5C}"/>
              </a:ext>
            </a:extLst>
          </p:cNvPr>
          <p:cNvSpPr/>
          <p:nvPr/>
        </p:nvSpPr>
        <p:spPr bwMode="auto">
          <a:xfrm>
            <a:off x="5133023" y="1268413"/>
            <a:ext cx="3596640" cy="2872740"/>
          </a:xfrm>
          <a:prstGeom prst="cloudCallout">
            <a:avLst>
              <a:gd name="adj1" fmla="val -71045"/>
              <a:gd name="adj2" fmla="val 25630"/>
            </a:avLst>
          </a:prstGeom>
          <a:no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400" b="0" i="0" u="none" strike="noStrike" kern="0" cap="none" spc="0" normalizeH="0" baseline="0" noProof="0">
              <a:ln>
                <a:noFill/>
              </a:ln>
              <a:solidFill>
                <a:srgbClr val="000000"/>
              </a:solidFill>
              <a:effectLst/>
              <a:uLnTx/>
              <a:uFillTx/>
              <a:latin typeface="Arial" charset="0"/>
            </a:endParaRPr>
          </a:p>
        </p:txBody>
      </p:sp>
      <p:sp>
        <p:nvSpPr>
          <p:cNvPr id="7" name="Textfeld 6">
            <a:extLst>
              <a:ext uri="{FF2B5EF4-FFF2-40B4-BE49-F238E27FC236}">
                <a16:creationId xmlns:a16="http://schemas.microsoft.com/office/drawing/2014/main" id="{81F4EC5A-0BC9-0379-8396-773320177F4E}"/>
              </a:ext>
            </a:extLst>
          </p:cNvPr>
          <p:cNvSpPr txBox="1"/>
          <p:nvPr/>
        </p:nvSpPr>
        <p:spPr>
          <a:xfrm>
            <a:off x="5545626" y="1830269"/>
            <a:ext cx="2771434" cy="2523768"/>
          </a:xfrm>
          <a:prstGeom prst="rect">
            <a:avLst/>
          </a:prstGeom>
          <a:noFill/>
        </p:spPr>
        <p:txBody>
          <a:bodyPr wrap="square" rtlCol="0">
            <a:spAutoFit/>
          </a:bodyPr>
          <a:lstStyle/>
          <a:p>
            <a:pPr algn="ctr"/>
            <a:r>
              <a:rPr lang="fr-CH" dirty="0">
                <a:solidFill>
                  <a:srgbClr val="000000"/>
                </a:solidFill>
                <a:latin typeface="Arial" charset="0"/>
              </a:rPr>
              <a:t>Les renards rusés comprendront que l’on va maintenant parler de la structure du travail écrit</a:t>
            </a:r>
          </a:p>
          <a:p>
            <a:pPr algn="ctr"/>
            <a:endParaRPr lang="de-CH" sz="1400" dirty="0">
              <a:solidFill>
                <a:srgbClr val="000000"/>
              </a:solidFill>
              <a:latin typeface="Arial" charset="0"/>
            </a:endParaRPr>
          </a:p>
        </p:txBody>
      </p:sp>
    </p:spTree>
    <p:extLst>
      <p:ext uri="{BB962C8B-B14F-4D97-AF65-F5344CB8AC3E}">
        <p14:creationId xmlns:p14="http://schemas.microsoft.com/office/powerpoint/2010/main" val="282901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6E3F7-CACF-F846-EAF9-E32478E5938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48D6D391-2637-9EA8-2805-1E691E64B0E3}"/>
              </a:ext>
            </a:extLst>
          </p:cNvPr>
          <p:cNvSpPr>
            <a:spLocks noGrp="1"/>
          </p:cNvSpPr>
          <p:nvPr>
            <p:ph sz="quarter" idx="10"/>
          </p:nvPr>
        </p:nvSpPr>
        <p:spPr/>
        <p:txBody>
          <a:bodyPr/>
          <a:lstStyle/>
          <a:p>
            <a:r>
              <a:rPr lang="fr-FR" sz="2000" dirty="0"/>
              <a:t>Présentation de la situation de départ et des données du problème</a:t>
            </a:r>
          </a:p>
          <a:p>
            <a:r>
              <a:rPr lang="fr-CH" sz="2000" noProof="0" dirty="0"/>
              <a:t>Mandant, rôle et lien avec le thème</a:t>
            </a:r>
          </a:p>
          <a:p>
            <a:r>
              <a:rPr lang="fr-CH" sz="2000" noProof="0" dirty="0"/>
              <a:t>Client, rôle et lien avec le thème</a:t>
            </a:r>
          </a:p>
          <a:p>
            <a:r>
              <a:rPr lang="fr-CH" sz="2000" noProof="0" dirty="0"/>
              <a:t>Rôle propre et lien avec le thème</a:t>
            </a:r>
          </a:p>
          <a:p>
            <a:r>
              <a:rPr lang="fr-FR" sz="2000" dirty="0"/>
              <a:t>Questions clés et objectif du travail écrit ainsi que le résultat visé (le cas échéant, divergences par rapport à la disposition remise)</a:t>
            </a:r>
            <a:endParaRPr lang="fr-CH" sz="2000" noProof="0" dirty="0"/>
          </a:p>
          <a:p>
            <a:endParaRPr lang="de-CH" dirty="0"/>
          </a:p>
        </p:txBody>
      </p:sp>
      <p:sp>
        <p:nvSpPr>
          <p:cNvPr id="3" name="Titel 2">
            <a:extLst>
              <a:ext uri="{FF2B5EF4-FFF2-40B4-BE49-F238E27FC236}">
                <a16:creationId xmlns:a16="http://schemas.microsoft.com/office/drawing/2014/main" id="{DF9D8DF7-52B2-B425-83A7-28D7B28B1EC9}"/>
              </a:ext>
            </a:extLst>
          </p:cNvPr>
          <p:cNvSpPr>
            <a:spLocks noGrp="1"/>
          </p:cNvSpPr>
          <p:nvPr>
            <p:ph type="title"/>
          </p:nvPr>
        </p:nvSpPr>
        <p:spPr/>
        <p:txBody>
          <a:bodyPr/>
          <a:lstStyle/>
          <a:p>
            <a:r>
              <a:rPr lang="fr-CH" noProof="0" dirty="0"/>
              <a:t>Contenu du travail écrit</a:t>
            </a:r>
            <a:endParaRPr lang="de-CH" dirty="0"/>
          </a:p>
        </p:txBody>
      </p:sp>
      <p:sp>
        <p:nvSpPr>
          <p:cNvPr id="4" name="Fußzeilenplatzhalter 3">
            <a:extLst>
              <a:ext uri="{FF2B5EF4-FFF2-40B4-BE49-F238E27FC236}">
                <a16:creationId xmlns:a16="http://schemas.microsoft.com/office/drawing/2014/main" id="{16FDBD98-134C-5639-E886-E071F42C7899}"/>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Picture 2" descr="Ãhnliches Foto">
            <a:extLst>
              <a:ext uri="{FF2B5EF4-FFF2-40B4-BE49-F238E27FC236}">
                <a16:creationId xmlns:a16="http://schemas.microsoft.com/office/drawing/2014/main" id="{C7275587-C143-2EE3-F657-6D3689BA8F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2818" y="251186"/>
            <a:ext cx="630814" cy="63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5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6EF79-CB35-9E5C-AEBF-2B1980718B0E}"/>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10F98E2-E72F-1EA0-1C7B-BC282BCEDA0B}"/>
              </a:ext>
            </a:extLst>
          </p:cNvPr>
          <p:cNvSpPr>
            <a:spLocks noGrp="1"/>
          </p:cNvSpPr>
          <p:nvPr>
            <p:ph sz="quarter" idx="10"/>
          </p:nvPr>
        </p:nvSpPr>
        <p:spPr/>
        <p:txBody>
          <a:bodyPr/>
          <a:lstStyle/>
          <a:p>
            <a:r>
              <a:rPr lang="fr-FR" sz="2000" dirty="0"/>
              <a:t>Collecte, analyse et évaluation des données (différences constatées entre l'état réel et l'état souhaité) ainsi que les méthodes et outils d'évaluation utilisés</a:t>
            </a:r>
          </a:p>
          <a:p>
            <a:r>
              <a:rPr lang="fr-FR" sz="2000" dirty="0"/>
              <a:t>Concept de formation incluant un aperçu de la planification renseignant sur les </a:t>
            </a:r>
            <a:r>
              <a:rPr lang="fr-FR" sz="2000" dirty="0" err="1"/>
              <a:t>objec-tifs</a:t>
            </a:r>
            <a:r>
              <a:rPr lang="fr-FR" sz="2000" dirty="0"/>
              <a:t>, les contenus de même que sur les formes d'enseignement et d'apprentissage (exemple possible cf. annexe 3) </a:t>
            </a:r>
            <a:r>
              <a:rPr lang="fr-FR" sz="2000" u="sng" dirty="0"/>
              <a:t>et / ou</a:t>
            </a:r>
            <a:r>
              <a:rPr lang="fr-FR" sz="2000" dirty="0"/>
              <a:t> conception d'exercice selon le manuel 1701-915-02-f « Conception et organisation d'exercices d'engagement »</a:t>
            </a:r>
          </a:p>
          <a:p>
            <a:endParaRPr lang="de-CH" dirty="0"/>
          </a:p>
        </p:txBody>
      </p:sp>
      <p:sp>
        <p:nvSpPr>
          <p:cNvPr id="3" name="Titel 2">
            <a:extLst>
              <a:ext uri="{FF2B5EF4-FFF2-40B4-BE49-F238E27FC236}">
                <a16:creationId xmlns:a16="http://schemas.microsoft.com/office/drawing/2014/main" id="{D4285FD1-9392-ECFD-16D6-A7E70B269DEF}"/>
              </a:ext>
            </a:extLst>
          </p:cNvPr>
          <p:cNvSpPr>
            <a:spLocks noGrp="1"/>
          </p:cNvSpPr>
          <p:nvPr>
            <p:ph type="title"/>
          </p:nvPr>
        </p:nvSpPr>
        <p:spPr/>
        <p:txBody>
          <a:bodyPr/>
          <a:lstStyle/>
          <a:p>
            <a:r>
              <a:rPr lang="fr-CH" noProof="0" dirty="0"/>
              <a:t>Contenu du travail écrit</a:t>
            </a:r>
            <a:endParaRPr lang="de-CH" dirty="0"/>
          </a:p>
        </p:txBody>
      </p:sp>
      <p:sp>
        <p:nvSpPr>
          <p:cNvPr id="4" name="Fußzeilenplatzhalter 3">
            <a:extLst>
              <a:ext uri="{FF2B5EF4-FFF2-40B4-BE49-F238E27FC236}">
                <a16:creationId xmlns:a16="http://schemas.microsoft.com/office/drawing/2014/main" id="{8034099B-3A42-5A27-AB25-64F2C60B59B8}"/>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Picture 2" descr="Ãhnliches Foto">
            <a:extLst>
              <a:ext uri="{FF2B5EF4-FFF2-40B4-BE49-F238E27FC236}">
                <a16:creationId xmlns:a16="http://schemas.microsoft.com/office/drawing/2014/main" id="{AB299039-FE58-64B0-2473-7D34BEFAEA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2818" y="251186"/>
            <a:ext cx="630814" cy="63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7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9D464-4BAF-9840-AAA5-3472B6A4745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F56C868-79F4-2AF7-8CF1-2A1DB84785B6}"/>
              </a:ext>
            </a:extLst>
          </p:cNvPr>
          <p:cNvSpPr>
            <a:spLocks noGrp="1"/>
          </p:cNvSpPr>
          <p:nvPr>
            <p:ph sz="quarter" idx="10"/>
          </p:nvPr>
        </p:nvSpPr>
        <p:spPr/>
        <p:txBody>
          <a:bodyPr/>
          <a:lstStyle/>
          <a:p>
            <a:r>
              <a:rPr lang="fr-FR" sz="2000" dirty="0"/>
              <a:t>Planification de l'application définie dans le temps</a:t>
            </a:r>
          </a:p>
          <a:p>
            <a:r>
              <a:rPr lang="fr-FR" sz="2000" dirty="0"/>
              <a:t>Procès-verbal de l'entretien d'évaluation avec le mandant et le client </a:t>
            </a:r>
          </a:p>
          <a:p>
            <a:r>
              <a:rPr lang="fr-CH" sz="2000" noProof="0" dirty="0"/>
              <a:t>Marche à suivre</a:t>
            </a:r>
          </a:p>
          <a:p>
            <a:r>
              <a:rPr lang="fr-FR" sz="2000" dirty="0"/>
              <a:t>Évaluation de la plus-value du concept de formation / conception d’exercice élaboré pour l'organisation observée ainsi que pour soi-même</a:t>
            </a:r>
          </a:p>
          <a:p>
            <a:r>
              <a:rPr lang="fr-FR" sz="2000" dirty="0"/>
              <a:t>Réflexion sur la manière de procéder et conclusions pour les activités futures</a:t>
            </a:r>
            <a:endParaRPr lang="fr-CH" sz="2000" noProof="0" dirty="0"/>
          </a:p>
          <a:p>
            <a:endParaRPr lang="de-CH" dirty="0"/>
          </a:p>
        </p:txBody>
      </p:sp>
      <p:sp>
        <p:nvSpPr>
          <p:cNvPr id="3" name="Titel 2">
            <a:extLst>
              <a:ext uri="{FF2B5EF4-FFF2-40B4-BE49-F238E27FC236}">
                <a16:creationId xmlns:a16="http://schemas.microsoft.com/office/drawing/2014/main" id="{060436F4-7D6C-9AB3-B8A5-1CE8EB343A13}"/>
              </a:ext>
            </a:extLst>
          </p:cNvPr>
          <p:cNvSpPr>
            <a:spLocks noGrp="1"/>
          </p:cNvSpPr>
          <p:nvPr>
            <p:ph type="title"/>
          </p:nvPr>
        </p:nvSpPr>
        <p:spPr/>
        <p:txBody>
          <a:bodyPr/>
          <a:lstStyle/>
          <a:p>
            <a:r>
              <a:rPr lang="fr-CH" noProof="0" dirty="0"/>
              <a:t>Contenu du travail écrit</a:t>
            </a:r>
            <a:endParaRPr lang="de-CH" dirty="0"/>
          </a:p>
        </p:txBody>
      </p:sp>
      <p:sp>
        <p:nvSpPr>
          <p:cNvPr id="4" name="Fußzeilenplatzhalter 3">
            <a:extLst>
              <a:ext uri="{FF2B5EF4-FFF2-40B4-BE49-F238E27FC236}">
                <a16:creationId xmlns:a16="http://schemas.microsoft.com/office/drawing/2014/main" id="{25B886CD-06E8-5A56-7368-D7B49605BED9}"/>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Picture 2" descr="Ãhnliches Foto">
            <a:extLst>
              <a:ext uri="{FF2B5EF4-FFF2-40B4-BE49-F238E27FC236}">
                <a16:creationId xmlns:a16="http://schemas.microsoft.com/office/drawing/2014/main" id="{7C3644C2-6BF8-3450-BB09-0A6545BF00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2818" y="251186"/>
            <a:ext cx="630814" cy="63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1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3151-91B3-D18E-5BC7-1964CAB2C5B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F2FF9C5-71D4-3EAB-94E6-5AD4C35BCE38}"/>
              </a:ext>
            </a:extLst>
          </p:cNvPr>
          <p:cNvSpPr>
            <a:spLocks noGrp="1"/>
          </p:cNvSpPr>
          <p:nvPr>
            <p:ph sz="quarter" idx="10"/>
          </p:nvPr>
        </p:nvSpPr>
        <p:spPr/>
        <p:txBody>
          <a:bodyPr/>
          <a:lstStyle/>
          <a:p>
            <a:r>
              <a:rPr lang="fr-FR" sz="2000" dirty="0"/>
              <a:t>Dans l'ensemble du travail écrit, les réflexions ayant débouché sur des manières de procéder ou des décisions particulières doivent être signalées clairement à l'experte / l'expert. </a:t>
            </a:r>
          </a:p>
          <a:p>
            <a:r>
              <a:rPr lang="fr-FR" sz="2000" dirty="0"/>
              <a:t>Le lien avec les contenus d’apprentissage transmis dans la formation doit également être déclaré.</a:t>
            </a:r>
          </a:p>
          <a:p>
            <a:endParaRPr lang="de-CH" dirty="0"/>
          </a:p>
        </p:txBody>
      </p:sp>
      <p:sp>
        <p:nvSpPr>
          <p:cNvPr id="3" name="Titel 2">
            <a:extLst>
              <a:ext uri="{FF2B5EF4-FFF2-40B4-BE49-F238E27FC236}">
                <a16:creationId xmlns:a16="http://schemas.microsoft.com/office/drawing/2014/main" id="{5204C90B-D639-A8F0-4F2A-5FA0ED8C2FDA}"/>
              </a:ext>
            </a:extLst>
          </p:cNvPr>
          <p:cNvSpPr>
            <a:spLocks noGrp="1"/>
          </p:cNvSpPr>
          <p:nvPr>
            <p:ph type="title"/>
          </p:nvPr>
        </p:nvSpPr>
        <p:spPr/>
        <p:txBody>
          <a:bodyPr/>
          <a:lstStyle/>
          <a:p>
            <a:r>
              <a:rPr lang="fr-CH" noProof="0" dirty="0"/>
              <a:t>Contenu du travail écrit</a:t>
            </a:r>
            <a:endParaRPr lang="de-CH" dirty="0"/>
          </a:p>
        </p:txBody>
      </p:sp>
      <p:sp>
        <p:nvSpPr>
          <p:cNvPr id="4" name="Fußzeilenplatzhalter 3">
            <a:extLst>
              <a:ext uri="{FF2B5EF4-FFF2-40B4-BE49-F238E27FC236}">
                <a16:creationId xmlns:a16="http://schemas.microsoft.com/office/drawing/2014/main" id="{0DB2D5BF-8FFC-6695-0857-FFF460DBB8BF}"/>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Picture 2" descr="Ãhnliches Foto">
            <a:extLst>
              <a:ext uri="{FF2B5EF4-FFF2-40B4-BE49-F238E27FC236}">
                <a16:creationId xmlns:a16="http://schemas.microsoft.com/office/drawing/2014/main" id="{1B584210-257F-20E2-ED27-B175345EAD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2818" y="251186"/>
            <a:ext cx="630814" cy="63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A18339-CC9D-DE3D-09C0-089DEC7845C1}"/>
              </a:ext>
            </a:extLst>
          </p:cNvPr>
          <p:cNvSpPr>
            <a:spLocks noGrp="1"/>
          </p:cNvSpPr>
          <p:nvPr>
            <p:ph sz="quarter" idx="10"/>
          </p:nvPr>
        </p:nvSpPr>
        <p:spPr/>
        <p:txBody>
          <a:bodyPr/>
          <a:lstStyle/>
          <a:p>
            <a:pPr marL="360363" indent="-360363" algn="l">
              <a:spcAft>
                <a:spcPct val="50000"/>
              </a:spcAft>
              <a:buFontTx/>
              <a:buChar char="•"/>
            </a:pPr>
            <a:r>
              <a:rPr lang="fr-CH" sz="2400" dirty="0"/>
              <a:t>Direction des examens et experts</a:t>
            </a:r>
          </a:p>
          <a:p>
            <a:pPr marL="360363" indent="-360363" algn="l">
              <a:spcAft>
                <a:spcPct val="50000"/>
              </a:spcAft>
              <a:buFontTx/>
              <a:buChar char="•"/>
            </a:pPr>
            <a:r>
              <a:rPr lang="fr-CH" sz="2400" dirty="0"/>
              <a:t>Informations concernant les examens professionnels</a:t>
            </a:r>
          </a:p>
          <a:p>
            <a:pPr marL="360363" indent="-360363" algn="l">
              <a:spcAft>
                <a:spcPct val="50000"/>
              </a:spcAft>
              <a:buFontTx/>
              <a:buChar char="•"/>
            </a:pPr>
            <a:r>
              <a:rPr lang="fr-CH" sz="2400" dirty="0"/>
              <a:t>Dates du travail écrit</a:t>
            </a:r>
          </a:p>
          <a:p>
            <a:pPr marL="360363" indent="-360363" algn="l">
              <a:spcAft>
                <a:spcPct val="50000"/>
              </a:spcAft>
              <a:buFontTx/>
              <a:buChar char="•"/>
            </a:pPr>
            <a:r>
              <a:rPr lang="fr-CH" sz="2400" dirty="0"/>
              <a:t>Rédaction du travail écrit</a:t>
            </a:r>
          </a:p>
          <a:p>
            <a:pPr marL="817245" lvl="1" indent="-360045" algn="l">
              <a:spcAft>
                <a:spcPct val="50000"/>
              </a:spcAft>
              <a:buFontTx/>
              <a:buChar char="•"/>
            </a:pPr>
            <a:r>
              <a:rPr lang="fr-CH" sz="2400" dirty="0"/>
              <a:t>Objectif, mission, contenu</a:t>
            </a:r>
            <a:endParaRPr lang="fr-CH" sz="2400" dirty="0">
              <a:cs typeface="Arial"/>
            </a:endParaRPr>
          </a:p>
          <a:p>
            <a:pPr marL="817563" lvl="1" indent="-360363" algn="l">
              <a:spcAft>
                <a:spcPct val="50000"/>
              </a:spcAft>
              <a:buFontTx/>
              <a:buChar char="•"/>
            </a:pPr>
            <a:r>
              <a:rPr lang="fr-CH" sz="2400" dirty="0"/>
              <a:t>Projet («disposition»)</a:t>
            </a:r>
          </a:p>
          <a:p>
            <a:pPr marL="817563" lvl="1" indent="-360363" algn="l">
              <a:spcAft>
                <a:spcPct val="50000"/>
              </a:spcAft>
              <a:buFontTx/>
              <a:buChar char="•"/>
            </a:pPr>
            <a:r>
              <a:rPr lang="fr-CH" sz="2400" dirty="0"/>
              <a:t>Évaluation</a:t>
            </a:r>
          </a:p>
          <a:p>
            <a:pPr marL="360363" indent="-360363" algn="l">
              <a:spcAft>
                <a:spcPct val="50000"/>
              </a:spcAft>
              <a:buFontTx/>
              <a:buChar char="•"/>
            </a:pPr>
            <a:r>
              <a:rPr lang="fr-CH" sz="2400" dirty="0"/>
              <a:t>Documents de formation</a:t>
            </a:r>
          </a:p>
          <a:p>
            <a:pPr marL="360363" indent="-360363" algn="l">
              <a:spcAft>
                <a:spcPct val="50000"/>
              </a:spcAft>
              <a:buFontTx/>
              <a:buChar char="•"/>
            </a:pPr>
            <a:r>
              <a:rPr lang="fr-CH" sz="2400" dirty="0"/>
              <a:t>Questions</a:t>
            </a:r>
          </a:p>
          <a:p>
            <a:endParaRPr lang="de-CH" dirty="0"/>
          </a:p>
        </p:txBody>
      </p:sp>
      <p:sp>
        <p:nvSpPr>
          <p:cNvPr id="3" name="Titel 2">
            <a:extLst>
              <a:ext uri="{FF2B5EF4-FFF2-40B4-BE49-F238E27FC236}">
                <a16:creationId xmlns:a16="http://schemas.microsoft.com/office/drawing/2014/main" id="{9D7462A0-DD58-2749-46F0-14C845AA46CF}"/>
              </a:ext>
            </a:extLst>
          </p:cNvPr>
          <p:cNvSpPr>
            <a:spLocks noGrp="1"/>
          </p:cNvSpPr>
          <p:nvPr>
            <p:ph type="title"/>
          </p:nvPr>
        </p:nvSpPr>
        <p:spPr/>
        <p:txBody>
          <a:bodyPr/>
          <a:lstStyle/>
          <a:p>
            <a:r>
              <a:rPr lang="fr-CH" noProof="0" dirty="0"/>
              <a:t>Contenu</a:t>
            </a:r>
            <a:endParaRPr lang="de-CH" dirty="0"/>
          </a:p>
        </p:txBody>
      </p:sp>
      <p:sp>
        <p:nvSpPr>
          <p:cNvPr id="4" name="Fußzeilenplatzhalter 3">
            <a:extLst>
              <a:ext uri="{FF2B5EF4-FFF2-40B4-BE49-F238E27FC236}">
                <a16:creationId xmlns:a16="http://schemas.microsoft.com/office/drawing/2014/main" id="{0B540CEF-C5C1-A1B8-3605-B2DCF84DFEDE}"/>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309819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9D54D-72C3-3E68-BAF8-963170C9764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523809A-BA9F-82F4-C7EF-4813D1425B96}"/>
              </a:ext>
            </a:extLst>
          </p:cNvPr>
          <p:cNvSpPr>
            <a:spLocks noGrp="1"/>
          </p:cNvSpPr>
          <p:nvPr>
            <p:ph sz="quarter" idx="10"/>
          </p:nvPr>
        </p:nvSpPr>
        <p:spPr/>
        <p:txBody>
          <a:bodyPr/>
          <a:lstStyle/>
          <a:p>
            <a:pPr marL="514350" indent="-514350">
              <a:buFont typeface="+mj-lt"/>
              <a:buAutoNum type="arabicPeriod"/>
            </a:pPr>
            <a:r>
              <a:rPr lang="fr-CH" sz="2000" noProof="0" dirty="0"/>
              <a:t>Trouver le mandant et le client, clarifier la mission</a:t>
            </a:r>
          </a:p>
          <a:p>
            <a:pPr marL="514350" indent="-514350">
              <a:buFont typeface="+mj-lt"/>
              <a:buAutoNum type="arabicPeriod"/>
            </a:pPr>
            <a:r>
              <a:rPr lang="fr-CH" sz="2000" noProof="0" dirty="0"/>
              <a:t>Établir son propre calendrier</a:t>
            </a:r>
          </a:p>
          <a:p>
            <a:pPr marL="514350" indent="-514350">
              <a:buFont typeface="+mj-lt"/>
              <a:buAutoNum type="arabicPeriod"/>
            </a:pPr>
            <a:r>
              <a:rPr lang="fr-CH" sz="2000" noProof="0" dirty="0"/>
              <a:t>Soumettre le </a:t>
            </a:r>
            <a:r>
              <a:rPr lang="fr-CH" sz="2000" u="sng" dirty="0"/>
              <a:t>projet («disposition»)</a:t>
            </a:r>
            <a:r>
              <a:rPr lang="fr-CH" sz="2000" dirty="0"/>
              <a:t> de </a:t>
            </a:r>
            <a:r>
              <a:rPr lang="fr-CH" sz="2000" noProof="0" dirty="0"/>
              <a:t>travail écrit aux experts pour validation </a:t>
            </a:r>
            <a:r>
              <a:rPr lang="fr-CH" sz="2000" noProof="0" dirty="0">
                <a:sym typeface="Wingdings" panose="05000000000000000000" pitchFamily="2" charset="2"/>
              </a:rPr>
              <a:t> accepté ou refusé</a:t>
            </a:r>
            <a:endParaRPr lang="fr-CH" sz="2000" noProof="0" dirty="0"/>
          </a:p>
          <a:p>
            <a:pPr marL="514350" indent="-514350">
              <a:buFont typeface="+mj-lt"/>
              <a:buAutoNum type="arabicPeriod"/>
            </a:pPr>
            <a:r>
              <a:rPr lang="fr-CH" sz="2000" noProof="0" dirty="0"/>
              <a:t>Rédiger le travail écrit</a:t>
            </a:r>
            <a:br>
              <a:rPr lang="fr-CH" sz="2000" noProof="0" dirty="0">
                <a:cs typeface="Arial"/>
              </a:rPr>
            </a:br>
            <a:r>
              <a:rPr lang="fr-CH" sz="2000" noProof="0" dirty="0"/>
              <a:t>Astuce : établir d'abord la table des matières</a:t>
            </a:r>
            <a:br>
              <a:rPr lang="fr-CH" sz="2000" noProof="0" dirty="0">
                <a:cs typeface="Arial"/>
              </a:rPr>
            </a:br>
            <a:endParaRPr lang="fr-CH" sz="2000" noProof="0" dirty="0"/>
          </a:p>
          <a:p>
            <a:pPr>
              <a:buFont typeface="Wingdings" panose="05000000000000000000" pitchFamily="2" charset="2"/>
              <a:buChar char="Ø"/>
            </a:pPr>
            <a:r>
              <a:rPr lang="fr-CH" sz="2000" b="1" noProof="0" dirty="0">
                <a:solidFill>
                  <a:srgbClr val="0000FF"/>
                </a:solidFill>
              </a:rPr>
              <a:t>Remarque : </a:t>
            </a:r>
            <a:br>
              <a:rPr lang="fr-CH" sz="2000" b="1" noProof="0" dirty="0">
                <a:solidFill>
                  <a:srgbClr val="0000FF"/>
                </a:solidFill>
                <a:cs typeface="Arial"/>
              </a:rPr>
            </a:br>
            <a:r>
              <a:rPr lang="fr-CH" sz="2000" b="1" noProof="0" dirty="0">
                <a:solidFill>
                  <a:srgbClr val="0000FF"/>
                </a:solidFill>
              </a:rPr>
              <a:t>Les experts n’interviennent plus dans la suite du travail (= </a:t>
            </a:r>
            <a:r>
              <a:rPr lang="fr-CH" sz="2000" b="1" u="sng" noProof="0" dirty="0">
                <a:solidFill>
                  <a:srgbClr val="0000FF"/>
                </a:solidFill>
              </a:rPr>
              <a:t>pas de</a:t>
            </a:r>
            <a:r>
              <a:rPr lang="fr-CH" sz="2000" b="1" noProof="0" dirty="0">
                <a:solidFill>
                  <a:srgbClr val="0000FF"/>
                </a:solidFill>
              </a:rPr>
              <a:t> coaching).</a:t>
            </a:r>
          </a:p>
          <a:p>
            <a:endParaRPr lang="de-CH" dirty="0"/>
          </a:p>
        </p:txBody>
      </p:sp>
      <p:sp>
        <p:nvSpPr>
          <p:cNvPr id="3" name="Titel 2">
            <a:extLst>
              <a:ext uri="{FF2B5EF4-FFF2-40B4-BE49-F238E27FC236}">
                <a16:creationId xmlns:a16="http://schemas.microsoft.com/office/drawing/2014/main" id="{634B7873-B07C-CCF1-6FA6-7E7DBFE2D7CE}"/>
              </a:ext>
            </a:extLst>
          </p:cNvPr>
          <p:cNvSpPr>
            <a:spLocks noGrp="1"/>
          </p:cNvSpPr>
          <p:nvPr>
            <p:ph type="title"/>
          </p:nvPr>
        </p:nvSpPr>
        <p:spPr/>
        <p:txBody>
          <a:bodyPr/>
          <a:lstStyle/>
          <a:p>
            <a:r>
              <a:rPr lang="fr-CH" noProof="0" dirty="0"/>
              <a:t>Étapes vers l'objectif</a:t>
            </a:r>
            <a:endParaRPr lang="de-CH" dirty="0"/>
          </a:p>
        </p:txBody>
      </p:sp>
      <p:sp>
        <p:nvSpPr>
          <p:cNvPr id="4" name="Fußzeilenplatzhalter 3">
            <a:extLst>
              <a:ext uri="{FF2B5EF4-FFF2-40B4-BE49-F238E27FC236}">
                <a16:creationId xmlns:a16="http://schemas.microsoft.com/office/drawing/2014/main" id="{C32DF0DF-9F9F-EF3F-8ABD-42DBE705BD71}"/>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315489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A5AE5-4900-CC28-0CC6-63623910D85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5EE3C84-CF7A-1030-8DEC-8FCCA32432A8}"/>
              </a:ext>
            </a:extLst>
          </p:cNvPr>
          <p:cNvSpPr>
            <a:spLocks noGrp="1"/>
          </p:cNvSpPr>
          <p:nvPr>
            <p:ph sz="quarter" idx="10"/>
          </p:nvPr>
        </p:nvSpPr>
        <p:spPr/>
        <p:txBody>
          <a:bodyPr/>
          <a:lstStyle/>
          <a:p>
            <a:r>
              <a:rPr lang="fr-CH" noProof="0" dirty="0"/>
              <a:t>Thème du travail écrit</a:t>
            </a:r>
          </a:p>
          <a:p>
            <a:r>
              <a:rPr lang="fr-CH" noProof="0" dirty="0"/>
              <a:t>Mission écrite</a:t>
            </a:r>
          </a:p>
          <a:p>
            <a:r>
              <a:rPr lang="fr-CH" noProof="0" dirty="0"/>
              <a:t>Description du contexte</a:t>
            </a:r>
          </a:p>
          <a:p>
            <a:r>
              <a:rPr lang="fr-CH" noProof="0" dirty="0"/>
              <a:t>But du travail écrit</a:t>
            </a:r>
          </a:p>
          <a:p>
            <a:endParaRPr lang="de-CH" dirty="0"/>
          </a:p>
        </p:txBody>
      </p:sp>
      <p:sp>
        <p:nvSpPr>
          <p:cNvPr id="3" name="Titel 2">
            <a:extLst>
              <a:ext uri="{FF2B5EF4-FFF2-40B4-BE49-F238E27FC236}">
                <a16:creationId xmlns:a16="http://schemas.microsoft.com/office/drawing/2014/main" id="{FD78E44C-3959-F2AC-ADCD-E125BCF53F54}"/>
              </a:ext>
            </a:extLst>
          </p:cNvPr>
          <p:cNvSpPr>
            <a:spLocks noGrp="1"/>
          </p:cNvSpPr>
          <p:nvPr>
            <p:ph type="title"/>
          </p:nvPr>
        </p:nvSpPr>
        <p:spPr/>
        <p:txBody>
          <a:bodyPr/>
          <a:lstStyle/>
          <a:p>
            <a:r>
              <a:rPr lang="fr-CH" noProof="0" dirty="0"/>
              <a:t>Projet </a:t>
            </a:r>
            <a:r>
              <a:rPr lang="fr-CH" noProof="0" dirty="0">
                <a:sym typeface="Wingdings" panose="05000000000000000000" pitchFamily="2" charset="2"/>
              </a:rPr>
              <a:t> utiliser le formulaire</a:t>
            </a:r>
            <a:endParaRPr lang="de-CH" dirty="0"/>
          </a:p>
        </p:txBody>
      </p:sp>
      <p:sp>
        <p:nvSpPr>
          <p:cNvPr id="4" name="Fußzeilenplatzhalter 3">
            <a:extLst>
              <a:ext uri="{FF2B5EF4-FFF2-40B4-BE49-F238E27FC236}">
                <a16:creationId xmlns:a16="http://schemas.microsoft.com/office/drawing/2014/main" id="{9B0078B2-EC90-7BC2-2DC8-3535B32ADA42}"/>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6" name="Grafik 5">
            <a:extLst>
              <a:ext uri="{FF2B5EF4-FFF2-40B4-BE49-F238E27FC236}">
                <a16:creationId xmlns:a16="http://schemas.microsoft.com/office/drawing/2014/main" id="{08A2F1DE-D364-39C1-1436-F619CAF478FB}"/>
              </a:ext>
            </a:extLst>
          </p:cNvPr>
          <p:cNvPicPr>
            <a:picLocks noChangeAspect="1"/>
          </p:cNvPicPr>
          <p:nvPr/>
        </p:nvPicPr>
        <p:blipFill>
          <a:blip r:embed="rId2"/>
          <a:stretch>
            <a:fillRect/>
          </a:stretch>
        </p:blipFill>
        <p:spPr>
          <a:xfrm>
            <a:off x="5553453" y="991184"/>
            <a:ext cx="3782379" cy="5167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28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7FF5F-6F0C-899E-6FC1-390531B65D3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24EABC4-340A-EF29-4C1A-BCA21887198D}"/>
              </a:ext>
            </a:extLst>
          </p:cNvPr>
          <p:cNvSpPr>
            <a:spLocks noGrp="1"/>
          </p:cNvSpPr>
          <p:nvPr>
            <p:ph type="title"/>
          </p:nvPr>
        </p:nvSpPr>
        <p:spPr/>
        <p:txBody>
          <a:bodyPr/>
          <a:lstStyle/>
          <a:p>
            <a:r>
              <a:rPr lang="fr-CH" noProof="0" dirty="0"/>
              <a:t>Projet </a:t>
            </a:r>
            <a:r>
              <a:rPr lang="fr-CH" noProof="0" dirty="0">
                <a:sym typeface="Wingdings" panose="05000000000000000000" pitchFamily="2" charset="2"/>
              </a:rPr>
              <a:t> utiliser le formulaire</a:t>
            </a:r>
            <a:endParaRPr lang="de-CH" dirty="0"/>
          </a:p>
        </p:txBody>
      </p:sp>
      <p:sp>
        <p:nvSpPr>
          <p:cNvPr id="4" name="Fußzeilenplatzhalter 3">
            <a:extLst>
              <a:ext uri="{FF2B5EF4-FFF2-40B4-BE49-F238E27FC236}">
                <a16:creationId xmlns:a16="http://schemas.microsoft.com/office/drawing/2014/main" id="{9697DF1C-D559-3BAC-3EB5-9F879103666C}"/>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Grafik 4">
            <a:extLst>
              <a:ext uri="{FF2B5EF4-FFF2-40B4-BE49-F238E27FC236}">
                <a16:creationId xmlns:a16="http://schemas.microsoft.com/office/drawing/2014/main" id="{4B208205-FDC8-C747-535C-14793397585C}"/>
              </a:ext>
            </a:extLst>
          </p:cNvPr>
          <p:cNvPicPr>
            <a:picLocks noChangeAspect="1"/>
          </p:cNvPicPr>
          <p:nvPr/>
        </p:nvPicPr>
        <p:blipFill>
          <a:blip r:embed="rId2"/>
          <a:stretch>
            <a:fillRect/>
          </a:stretch>
        </p:blipFill>
        <p:spPr>
          <a:xfrm>
            <a:off x="5363672" y="991184"/>
            <a:ext cx="3782379" cy="5167065"/>
          </a:xfrm>
          <a:prstGeom prst="rect">
            <a:avLst/>
          </a:prstGeom>
          <a:ln>
            <a:noFill/>
          </a:ln>
          <a:effectLst>
            <a:outerShdw blurRad="292100" dist="139700" dir="2700000" algn="tl" rotWithShape="0">
              <a:srgbClr val="333333">
                <a:alpha val="65000"/>
              </a:srgbClr>
            </a:outerShdw>
          </a:effectLst>
        </p:spPr>
      </p:pic>
      <p:sp>
        <p:nvSpPr>
          <p:cNvPr id="11" name="Pfeil nach rechts 7">
            <a:extLst>
              <a:ext uri="{FF2B5EF4-FFF2-40B4-BE49-F238E27FC236}">
                <a16:creationId xmlns:a16="http://schemas.microsoft.com/office/drawing/2014/main" id="{7F46F90F-9723-0AB1-4552-106062700CAB}"/>
              </a:ext>
            </a:extLst>
          </p:cNvPr>
          <p:cNvSpPr/>
          <p:nvPr/>
        </p:nvSpPr>
        <p:spPr bwMode="auto">
          <a:xfrm>
            <a:off x="1443911" y="1867568"/>
            <a:ext cx="3599151" cy="951345"/>
          </a:xfrm>
          <a:prstGeom prst="rightArrow">
            <a:avLst/>
          </a:prstGeom>
          <a:solidFill>
            <a:srgbClr val="FFFFCC"/>
          </a:solid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err="1">
                <a:ln>
                  <a:noFill/>
                </a:ln>
                <a:solidFill>
                  <a:srgbClr val="000000"/>
                </a:solidFill>
                <a:effectLst/>
                <a:uLnTx/>
                <a:uFillTx/>
                <a:latin typeface="Arial" charset="0"/>
              </a:rPr>
              <a:t>Coordonnées</a:t>
            </a:r>
            <a:r>
              <a:rPr kumimoji="0" lang="de-CH" sz="1400" b="0" i="0" u="none" strike="noStrike" kern="0" cap="none" spc="0" normalizeH="0" baseline="0" noProof="0" dirty="0">
                <a:ln>
                  <a:noFill/>
                </a:ln>
                <a:solidFill>
                  <a:srgbClr val="000000"/>
                </a:solidFill>
                <a:effectLst/>
                <a:uLnTx/>
                <a:uFillTx/>
                <a:latin typeface="Arial" charset="0"/>
              </a:rPr>
              <a:t> de </a:t>
            </a:r>
            <a:r>
              <a:rPr kumimoji="0" lang="de-CH" sz="1400" b="0" i="0" u="none" strike="noStrike" kern="0" cap="none" spc="0" normalizeH="0" baseline="0" noProof="0" dirty="0" err="1">
                <a:ln>
                  <a:noFill/>
                </a:ln>
                <a:solidFill>
                  <a:srgbClr val="000000"/>
                </a:solidFill>
                <a:effectLst/>
                <a:uLnTx/>
                <a:uFillTx/>
                <a:latin typeface="Arial" charset="0"/>
              </a:rPr>
              <a:t>contact</a:t>
            </a:r>
            <a:r>
              <a:rPr kumimoji="0" lang="de-CH" sz="1400" b="0" i="0" u="none" strike="noStrike" kern="0" cap="none" spc="0" normalizeH="0" baseline="0" noProof="0" dirty="0">
                <a:ln>
                  <a:noFill/>
                </a:ln>
                <a:solidFill>
                  <a:srgbClr val="000000"/>
                </a:solidFill>
                <a:effectLst/>
                <a:uLnTx/>
                <a:uFillTx/>
                <a:latin typeface="Arial" charset="0"/>
              </a:rPr>
              <a:t> privées !</a:t>
            </a:r>
          </a:p>
        </p:txBody>
      </p:sp>
      <p:sp>
        <p:nvSpPr>
          <p:cNvPr id="12" name="Pfeil nach rechts 8">
            <a:extLst>
              <a:ext uri="{FF2B5EF4-FFF2-40B4-BE49-F238E27FC236}">
                <a16:creationId xmlns:a16="http://schemas.microsoft.com/office/drawing/2014/main" id="{86DEC3D8-020A-E774-76A9-795175A03DA7}"/>
              </a:ext>
            </a:extLst>
          </p:cNvPr>
          <p:cNvSpPr/>
          <p:nvPr/>
        </p:nvSpPr>
        <p:spPr bwMode="auto">
          <a:xfrm>
            <a:off x="1443911" y="3654165"/>
            <a:ext cx="3599151" cy="951345"/>
          </a:xfrm>
          <a:prstGeom prst="rightArrow">
            <a:avLst/>
          </a:prstGeom>
          <a:solidFill>
            <a:srgbClr val="FFFFCC"/>
          </a:solid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srgbClr val="000000"/>
                </a:solidFill>
                <a:effectLst/>
                <a:uLnTx/>
                <a:uFillTx/>
                <a:latin typeface="Arial" charset="0"/>
              </a:rPr>
              <a:t>De quoi s'agit-il et pourquoi cela m'intéresse-t-il ? </a:t>
            </a:r>
          </a:p>
        </p:txBody>
      </p:sp>
      <p:sp>
        <p:nvSpPr>
          <p:cNvPr id="13" name="Pfeil nach rechts 9">
            <a:extLst>
              <a:ext uri="{FF2B5EF4-FFF2-40B4-BE49-F238E27FC236}">
                <a16:creationId xmlns:a16="http://schemas.microsoft.com/office/drawing/2014/main" id="{0855280F-DCEE-7F1A-71B5-728D3CE14112}"/>
              </a:ext>
            </a:extLst>
          </p:cNvPr>
          <p:cNvSpPr/>
          <p:nvPr/>
        </p:nvSpPr>
        <p:spPr bwMode="auto">
          <a:xfrm>
            <a:off x="1443911" y="4457267"/>
            <a:ext cx="3599151" cy="951345"/>
          </a:xfrm>
          <a:prstGeom prst="rightArrow">
            <a:avLst/>
          </a:prstGeom>
          <a:solidFill>
            <a:srgbClr val="FFFFCC"/>
          </a:solid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srgbClr val="000000"/>
                </a:solidFill>
                <a:effectLst/>
                <a:uLnTx/>
                <a:uFillTx/>
                <a:latin typeface="Arial" charset="0"/>
              </a:rPr>
              <a:t>Que s'est-il passé qui m'amène à ce sujet ?</a:t>
            </a:r>
          </a:p>
        </p:txBody>
      </p:sp>
      <p:sp>
        <p:nvSpPr>
          <p:cNvPr id="14" name="Pfeil nach rechts 10">
            <a:extLst>
              <a:ext uri="{FF2B5EF4-FFF2-40B4-BE49-F238E27FC236}">
                <a16:creationId xmlns:a16="http://schemas.microsoft.com/office/drawing/2014/main" id="{A9A995BB-E864-DA6C-C215-547508A8D6EA}"/>
              </a:ext>
            </a:extLst>
          </p:cNvPr>
          <p:cNvSpPr/>
          <p:nvPr/>
        </p:nvSpPr>
        <p:spPr bwMode="auto">
          <a:xfrm>
            <a:off x="1443911" y="5241259"/>
            <a:ext cx="3599151" cy="951345"/>
          </a:xfrm>
          <a:prstGeom prst="rightArrow">
            <a:avLst/>
          </a:prstGeom>
          <a:solidFill>
            <a:srgbClr val="FFFFCC"/>
          </a:solid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srgbClr val="000000"/>
                </a:solidFill>
                <a:effectLst/>
                <a:uLnTx/>
                <a:uFillTx/>
                <a:latin typeface="Arial" charset="0"/>
              </a:rPr>
              <a:t>Quelle </a:t>
            </a:r>
            <a:r>
              <a:rPr kumimoji="0" lang="de-CH" sz="1400" b="0" i="0" u="none" strike="noStrike" kern="0" cap="none" spc="0" normalizeH="0" baseline="0" noProof="0" dirty="0" err="1">
                <a:ln>
                  <a:noFill/>
                </a:ln>
                <a:solidFill>
                  <a:srgbClr val="000000"/>
                </a:solidFill>
                <a:effectLst/>
                <a:uLnTx/>
                <a:uFillTx/>
                <a:latin typeface="Arial" charset="0"/>
              </a:rPr>
              <a:t>solution</a:t>
            </a:r>
            <a:r>
              <a:rPr kumimoji="0" lang="de-CH" sz="1400" b="0" i="0" u="none" strike="noStrike" kern="0" cap="none" spc="0" normalizeH="0" baseline="0" noProof="0" dirty="0">
                <a:ln>
                  <a:noFill/>
                </a:ln>
                <a:solidFill>
                  <a:srgbClr val="000000"/>
                </a:solidFill>
                <a:effectLst/>
                <a:uLnTx/>
                <a:uFillTx/>
                <a:latin typeface="Arial" charset="0"/>
              </a:rPr>
              <a:t> </a:t>
            </a:r>
            <a:r>
              <a:rPr kumimoji="0" lang="de-CH" sz="1400" b="1" i="0" u="none" strike="noStrike" kern="0" cap="none" spc="0" normalizeH="0" baseline="0" noProof="0" dirty="0">
                <a:ln>
                  <a:noFill/>
                </a:ln>
                <a:solidFill>
                  <a:srgbClr val="000000"/>
                </a:solidFill>
                <a:effectLst/>
                <a:uLnTx/>
                <a:uFillTx/>
                <a:latin typeface="Arial" charset="0"/>
              </a:rPr>
              <a:t>possible </a:t>
            </a:r>
            <a:r>
              <a:rPr kumimoji="0" lang="de-CH" sz="1400" b="0" i="0" u="none" strike="noStrike" kern="0" cap="none" spc="0" normalizeH="0" baseline="0" noProof="0" dirty="0">
                <a:ln>
                  <a:noFill/>
                </a:ln>
                <a:solidFill>
                  <a:srgbClr val="000000"/>
                </a:solidFill>
                <a:effectLst/>
                <a:uLnTx/>
                <a:uFillTx/>
                <a:latin typeface="Arial" charset="0"/>
              </a:rPr>
              <a:t>?</a:t>
            </a:r>
          </a:p>
        </p:txBody>
      </p:sp>
      <p:sp>
        <p:nvSpPr>
          <p:cNvPr id="15" name="Pfeil nach rechts 8">
            <a:extLst>
              <a:ext uri="{FF2B5EF4-FFF2-40B4-BE49-F238E27FC236}">
                <a16:creationId xmlns:a16="http://schemas.microsoft.com/office/drawing/2014/main" id="{BDA4162C-AC46-9A2B-1C2A-0D9CEE5DD35A}"/>
              </a:ext>
            </a:extLst>
          </p:cNvPr>
          <p:cNvSpPr/>
          <p:nvPr/>
        </p:nvSpPr>
        <p:spPr bwMode="auto">
          <a:xfrm>
            <a:off x="1443911" y="3018416"/>
            <a:ext cx="3599151" cy="951345"/>
          </a:xfrm>
          <a:prstGeom prst="rightArrow">
            <a:avLst/>
          </a:prstGeom>
          <a:solidFill>
            <a:srgbClr val="FFFFCC"/>
          </a:solid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srgbClr val="000000"/>
                </a:solidFill>
                <a:effectLst/>
                <a:uLnTx/>
                <a:uFillTx/>
                <a:latin typeface="Arial" charset="0"/>
              </a:rPr>
              <a:t>Quel accord ai-je </a:t>
            </a:r>
            <a:r>
              <a:rPr kumimoji="0" lang="de-CH" sz="1400" b="0" i="0" u="none" strike="noStrike" kern="0" cap="none" spc="0" normalizeH="0" baseline="0" noProof="0" dirty="0" err="1">
                <a:ln>
                  <a:noFill/>
                </a:ln>
                <a:solidFill>
                  <a:srgbClr val="000000"/>
                </a:solidFill>
                <a:effectLst/>
                <a:uLnTx/>
                <a:uFillTx/>
                <a:latin typeface="Arial" charset="0"/>
              </a:rPr>
              <a:t>avec</a:t>
            </a:r>
            <a:r>
              <a:rPr kumimoji="0" lang="de-CH" sz="1400" b="0" i="0" u="none" strike="noStrike" kern="0" cap="none" spc="0" normalizeH="0" baseline="0" noProof="0" dirty="0">
                <a:ln>
                  <a:noFill/>
                </a:ln>
                <a:solidFill>
                  <a:srgbClr val="000000"/>
                </a:solidFill>
                <a:effectLst/>
                <a:uLnTx/>
                <a:uFillTx/>
                <a:latin typeface="Arial" charset="0"/>
              </a:rPr>
              <a:t> le </a:t>
            </a:r>
            <a:r>
              <a:rPr kumimoji="0" lang="de-CH" sz="1400" b="0" i="0" u="none" strike="noStrike" kern="0" cap="none" spc="0" normalizeH="0" baseline="0" noProof="0" dirty="0" err="1">
                <a:ln>
                  <a:noFill/>
                </a:ln>
                <a:solidFill>
                  <a:srgbClr val="000000"/>
                </a:solidFill>
                <a:effectLst/>
                <a:uLnTx/>
                <a:uFillTx/>
                <a:latin typeface="Arial" charset="0"/>
              </a:rPr>
              <a:t>mandant</a:t>
            </a:r>
            <a:r>
              <a:rPr kumimoji="0" lang="de-CH" sz="1400" b="0" i="0" u="none" strike="noStrike" kern="0" cap="none" spc="0" normalizeH="0" baseline="0" noProof="0" dirty="0">
                <a:ln>
                  <a:noFill/>
                </a:ln>
                <a:solidFill>
                  <a:srgbClr val="000000"/>
                </a:solidFill>
                <a:effectLst/>
                <a:uLnTx/>
                <a:uFillTx/>
                <a:latin typeface="Arial" charset="0"/>
              </a:rPr>
              <a:t> ?</a:t>
            </a:r>
          </a:p>
        </p:txBody>
      </p:sp>
    </p:spTree>
    <p:extLst>
      <p:ext uri="{BB962C8B-B14F-4D97-AF65-F5344CB8AC3E}">
        <p14:creationId xmlns:p14="http://schemas.microsoft.com/office/powerpoint/2010/main" val="155916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5BA02-BD04-7ABA-4E99-8B038A6D31E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9E76E6-5C4C-7510-75E5-1F7CE60A8326}"/>
              </a:ext>
            </a:extLst>
          </p:cNvPr>
          <p:cNvSpPr>
            <a:spLocks noGrp="1"/>
          </p:cNvSpPr>
          <p:nvPr>
            <p:ph sz="quarter" idx="10"/>
          </p:nvPr>
        </p:nvSpPr>
        <p:spPr/>
        <p:txBody>
          <a:bodyPr/>
          <a:lstStyle/>
          <a:p>
            <a:r>
              <a:rPr lang="fr-CH" sz="2400" noProof="0" dirty="0"/>
              <a:t>Respecter les directives concernant la forme</a:t>
            </a:r>
          </a:p>
          <a:p>
            <a:pPr lvl="1"/>
            <a:r>
              <a:rPr lang="fr-CH" sz="2400" noProof="0" dirty="0">
                <a:solidFill>
                  <a:schemeClr val="tx1"/>
                </a:solidFill>
              </a:rPr>
              <a:t>Volume</a:t>
            </a:r>
          </a:p>
          <a:p>
            <a:pPr lvl="1"/>
            <a:r>
              <a:rPr lang="fr-CH" sz="2400" noProof="0" dirty="0">
                <a:solidFill>
                  <a:schemeClr val="tx1"/>
                </a:solidFill>
              </a:rPr>
              <a:t>Mise en page</a:t>
            </a:r>
          </a:p>
          <a:p>
            <a:pPr lvl="1"/>
            <a:r>
              <a:rPr lang="fr-CH" sz="2400" noProof="0" dirty="0">
                <a:solidFill>
                  <a:schemeClr val="tx1"/>
                </a:solidFill>
              </a:rPr>
              <a:t>Page de titre</a:t>
            </a:r>
          </a:p>
          <a:p>
            <a:pPr lvl="1"/>
            <a:r>
              <a:rPr lang="fr-CH" sz="2400" noProof="0" dirty="0">
                <a:solidFill>
                  <a:schemeClr val="tx1"/>
                </a:solidFill>
              </a:rPr>
              <a:t>Citations en mentionnant la source </a:t>
            </a:r>
            <a:r>
              <a:rPr lang="fr-FR" sz="2400" noProof="0" dirty="0">
                <a:solidFill>
                  <a:schemeClr val="tx1"/>
                </a:solidFill>
              </a:rPr>
              <a:t>(s'applique également à l'utilisation d'outils tels que Chat-GPT)</a:t>
            </a:r>
            <a:endParaRPr lang="fr-CH" sz="2400" noProof="0" dirty="0">
              <a:solidFill>
                <a:schemeClr val="tx1"/>
              </a:solidFill>
            </a:endParaRPr>
          </a:p>
          <a:p>
            <a:pPr lvl="1"/>
            <a:r>
              <a:rPr lang="fr-CH" sz="2400" noProof="0" dirty="0"/>
              <a:t>Bibliographie</a:t>
            </a:r>
            <a:endParaRPr lang="fr-CH" sz="2400" noProof="0" dirty="0">
              <a:solidFill>
                <a:schemeClr val="tx1"/>
              </a:solidFill>
            </a:endParaRPr>
          </a:p>
          <a:p>
            <a:pPr lvl="1"/>
            <a:r>
              <a:rPr lang="fr-CH" sz="2400" noProof="0" dirty="0">
                <a:solidFill>
                  <a:schemeClr val="tx1"/>
                </a:solidFill>
              </a:rPr>
              <a:t>Déclaration d’authenticité</a:t>
            </a:r>
          </a:p>
          <a:p>
            <a:endParaRPr lang="de-CH" dirty="0"/>
          </a:p>
        </p:txBody>
      </p:sp>
      <p:sp>
        <p:nvSpPr>
          <p:cNvPr id="3" name="Titel 2">
            <a:extLst>
              <a:ext uri="{FF2B5EF4-FFF2-40B4-BE49-F238E27FC236}">
                <a16:creationId xmlns:a16="http://schemas.microsoft.com/office/drawing/2014/main" id="{19830E1E-A92A-1426-4D08-BD51A7392548}"/>
              </a:ext>
            </a:extLst>
          </p:cNvPr>
          <p:cNvSpPr>
            <a:spLocks noGrp="1"/>
          </p:cNvSpPr>
          <p:nvPr>
            <p:ph type="title"/>
          </p:nvPr>
        </p:nvSpPr>
        <p:spPr/>
        <p:txBody>
          <a:bodyPr/>
          <a:lstStyle/>
          <a:p>
            <a:r>
              <a:rPr lang="fr-CH" noProof="0" dirty="0"/>
              <a:t>Rédaction du travail écrit</a:t>
            </a:r>
            <a:endParaRPr lang="de-CH" dirty="0"/>
          </a:p>
        </p:txBody>
      </p:sp>
      <p:sp>
        <p:nvSpPr>
          <p:cNvPr id="4" name="Fußzeilenplatzhalter 3">
            <a:extLst>
              <a:ext uri="{FF2B5EF4-FFF2-40B4-BE49-F238E27FC236}">
                <a16:creationId xmlns:a16="http://schemas.microsoft.com/office/drawing/2014/main" id="{74B7BD80-9D03-33D1-1C5D-7AE908240BDD}"/>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1904663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DF1B-A7FB-AAEF-5C93-016C4CFB9A3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F70639-33B8-9673-666A-8092D2E8D7C8}"/>
              </a:ext>
            </a:extLst>
          </p:cNvPr>
          <p:cNvSpPr>
            <a:spLocks noGrp="1"/>
          </p:cNvSpPr>
          <p:nvPr>
            <p:ph sz="quarter" idx="10"/>
          </p:nvPr>
        </p:nvSpPr>
        <p:spPr/>
        <p:txBody>
          <a:bodyPr/>
          <a:lstStyle/>
          <a:p>
            <a:r>
              <a:rPr lang="fr-CH" sz="2400" noProof="0" dirty="0"/>
              <a:t>Critères de forme</a:t>
            </a:r>
          </a:p>
          <a:p>
            <a:pPr lvl="1"/>
            <a:r>
              <a:rPr lang="fr-CH" sz="2400" noProof="0" dirty="0">
                <a:solidFill>
                  <a:schemeClr val="tx1"/>
                </a:solidFill>
              </a:rPr>
              <a:t>Respect des exigences de forme</a:t>
            </a:r>
          </a:p>
          <a:p>
            <a:pPr lvl="1"/>
            <a:r>
              <a:rPr lang="fr-CH" sz="2400" noProof="0" dirty="0">
                <a:solidFill>
                  <a:schemeClr val="tx1"/>
                </a:solidFill>
              </a:rPr>
              <a:t>Structure et mise en page</a:t>
            </a:r>
          </a:p>
          <a:p>
            <a:pPr lvl="1"/>
            <a:r>
              <a:rPr lang="fr-FR" sz="2400" dirty="0"/>
              <a:t>Rédaction et style (terminologie et orthographie correctes)</a:t>
            </a:r>
          </a:p>
          <a:p>
            <a:pPr lvl="1"/>
            <a:r>
              <a:rPr lang="fr-FR" sz="2400" dirty="0"/>
              <a:t>Listes requises (table des matières, liste des abréviations, bibliographie, illustrations)</a:t>
            </a:r>
            <a:endParaRPr lang="fr-CH" sz="2400" noProof="0" dirty="0">
              <a:solidFill>
                <a:schemeClr val="tx1"/>
              </a:solidFill>
            </a:endParaRPr>
          </a:p>
          <a:p>
            <a:endParaRPr lang="de-CH" dirty="0"/>
          </a:p>
        </p:txBody>
      </p:sp>
      <p:sp>
        <p:nvSpPr>
          <p:cNvPr id="3" name="Titel 2">
            <a:extLst>
              <a:ext uri="{FF2B5EF4-FFF2-40B4-BE49-F238E27FC236}">
                <a16:creationId xmlns:a16="http://schemas.microsoft.com/office/drawing/2014/main" id="{43328C43-D2FF-24A8-8346-75A9CBFDFBF6}"/>
              </a:ext>
            </a:extLst>
          </p:cNvPr>
          <p:cNvSpPr>
            <a:spLocks noGrp="1"/>
          </p:cNvSpPr>
          <p:nvPr>
            <p:ph type="title"/>
          </p:nvPr>
        </p:nvSpPr>
        <p:spPr/>
        <p:txBody>
          <a:bodyPr/>
          <a:lstStyle/>
          <a:p>
            <a:r>
              <a:rPr lang="fr-CH" noProof="0" dirty="0"/>
              <a:t>Évaluation du travail écrit</a:t>
            </a:r>
            <a:endParaRPr lang="de-CH" dirty="0"/>
          </a:p>
        </p:txBody>
      </p:sp>
      <p:sp>
        <p:nvSpPr>
          <p:cNvPr id="4" name="Fußzeilenplatzhalter 3">
            <a:extLst>
              <a:ext uri="{FF2B5EF4-FFF2-40B4-BE49-F238E27FC236}">
                <a16:creationId xmlns:a16="http://schemas.microsoft.com/office/drawing/2014/main" id="{B692C6B4-EF35-ECBD-C65C-6ACE154DF01C}"/>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72625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B32A7-B4D2-6D56-A3F7-75C38299A3E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C3F225-E32B-9C71-7483-E0CC70D1EB3E}"/>
              </a:ext>
            </a:extLst>
          </p:cNvPr>
          <p:cNvSpPr>
            <a:spLocks noGrp="1"/>
          </p:cNvSpPr>
          <p:nvPr>
            <p:ph sz="quarter" idx="10"/>
          </p:nvPr>
        </p:nvSpPr>
        <p:spPr/>
        <p:txBody>
          <a:bodyPr/>
          <a:lstStyle/>
          <a:p>
            <a:r>
              <a:rPr lang="fr-CH" sz="2400" noProof="0" dirty="0"/>
              <a:t>Critères de contenu</a:t>
            </a:r>
          </a:p>
          <a:p>
            <a:pPr lvl="1"/>
            <a:r>
              <a:rPr lang="fr-CH" sz="2400" noProof="0" dirty="0">
                <a:solidFill>
                  <a:schemeClr val="tx1"/>
                </a:solidFill>
              </a:rPr>
              <a:t>Contexte et données du problème</a:t>
            </a:r>
          </a:p>
          <a:p>
            <a:pPr lvl="1"/>
            <a:r>
              <a:rPr lang="fr-FR" sz="2400" dirty="0"/>
              <a:t>Outils / Méthodes d'évaluation et évaluation (collecte, analyse et évaluation des données)</a:t>
            </a:r>
          </a:p>
          <a:p>
            <a:pPr lvl="1"/>
            <a:r>
              <a:rPr lang="fr-FR" sz="2400" dirty="0"/>
              <a:t>Concept (conception d'exercice et/ou concept de formation (aperçu de la planification)</a:t>
            </a:r>
          </a:p>
          <a:p>
            <a:pPr lvl="1"/>
            <a:r>
              <a:rPr lang="fr-CH" sz="2400" noProof="0" dirty="0">
                <a:solidFill>
                  <a:schemeClr val="tx1"/>
                </a:solidFill>
              </a:rPr>
              <a:t>Entretien d'évaluation (compréhensibilité)</a:t>
            </a:r>
          </a:p>
          <a:p>
            <a:pPr lvl="1"/>
            <a:r>
              <a:rPr lang="fr-CH" sz="2400" noProof="0" dirty="0">
                <a:solidFill>
                  <a:schemeClr val="tx1"/>
                </a:solidFill>
              </a:rPr>
              <a:t>Réflexion et conclusions </a:t>
            </a:r>
          </a:p>
          <a:p>
            <a:endParaRPr lang="de-CH" dirty="0"/>
          </a:p>
        </p:txBody>
      </p:sp>
      <p:sp>
        <p:nvSpPr>
          <p:cNvPr id="3" name="Titel 2">
            <a:extLst>
              <a:ext uri="{FF2B5EF4-FFF2-40B4-BE49-F238E27FC236}">
                <a16:creationId xmlns:a16="http://schemas.microsoft.com/office/drawing/2014/main" id="{C76A61F1-3148-9A6E-2EAA-836B33338755}"/>
              </a:ext>
            </a:extLst>
          </p:cNvPr>
          <p:cNvSpPr>
            <a:spLocks noGrp="1"/>
          </p:cNvSpPr>
          <p:nvPr>
            <p:ph type="title"/>
          </p:nvPr>
        </p:nvSpPr>
        <p:spPr/>
        <p:txBody>
          <a:bodyPr/>
          <a:lstStyle/>
          <a:p>
            <a:r>
              <a:rPr lang="fr-CH" noProof="0" dirty="0"/>
              <a:t>Évaluation du travail écrit</a:t>
            </a:r>
            <a:endParaRPr lang="de-CH" dirty="0"/>
          </a:p>
        </p:txBody>
      </p:sp>
      <p:sp>
        <p:nvSpPr>
          <p:cNvPr id="4" name="Fußzeilenplatzhalter 3">
            <a:extLst>
              <a:ext uri="{FF2B5EF4-FFF2-40B4-BE49-F238E27FC236}">
                <a16:creationId xmlns:a16="http://schemas.microsoft.com/office/drawing/2014/main" id="{13C4DC1A-3C5E-3EA1-8B8F-EB0A732DA484}"/>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25637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18B3-C446-2328-2C13-8F8EA3F8C3E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483CC1-8006-D039-ECFF-395BFE5A1C01}"/>
              </a:ext>
            </a:extLst>
          </p:cNvPr>
          <p:cNvSpPr>
            <a:spLocks noGrp="1"/>
          </p:cNvSpPr>
          <p:nvPr>
            <p:ph sz="quarter" idx="10"/>
          </p:nvPr>
        </p:nvSpPr>
        <p:spPr/>
        <p:txBody>
          <a:bodyPr/>
          <a:lstStyle/>
          <a:p>
            <a:r>
              <a:rPr lang="fr-CH" sz="2000" noProof="0" dirty="0"/>
              <a:t>Les critères d’évaluation détaillés se trouvent dans la </a:t>
            </a:r>
            <a:r>
              <a:rPr lang="fr-CH" sz="2000" u="sng" noProof="0" dirty="0"/>
              <a:t>Grille d'évaluation 1.1 Travail écrit</a:t>
            </a:r>
            <a:r>
              <a:rPr lang="fr-CH" sz="2000" noProof="0" dirty="0"/>
              <a:t>.</a:t>
            </a:r>
          </a:p>
          <a:p>
            <a:endParaRPr lang="fr-CH" sz="2000" noProof="0" dirty="0">
              <a:solidFill>
                <a:schemeClr val="tx1"/>
              </a:solidFill>
            </a:endParaRPr>
          </a:p>
          <a:p>
            <a:r>
              <a:rPr lang="fr-FR" sz="2000" b="1" noProof="0" dirty="0">
                <a:solidFill>
                  <a:schemeClr val="tx1"/>
                </a:solidFill>
              </a:rPr>
              <a:t>Attention : les grilles d'évaluation sont adaptées en fonction de l'examen professionnel.</a:t>
            </a:r>
          </a:p>
          <a:p>
            <a:r>
              <a:rPr lang="fr-FR" sz="2000" b="1" noProof="0" dirty="0">
                <a:solidFill>
                  <a:schemeClr val="tx1"/>
                </a:solidFill>
              </a:rPr>
              <a:t>EP25 : 30.06 – 04.07.2025</a:t>
            </a:r>
          </a:p>
          <a:p>
            <a:r>
              <a:rPr lang="fr-FR" sz="2000" b="1" noProof="0" dirty="0">
                <a:solidFill>
                  <a:schemeClr val="tx1"/>
                </a:solidFill>
              </a:rPr>
              <a:t>Si tel est le cas, nous vous en informerons et vous donnerons accès aux documents adaptés !</a:t>
            </a:r>
            <a:endParaRPr lang="fr-CH" sz="2000" b="1" noProof="0" dirty="0">
              <a:solidFill>
                <a:schemeClr val="tx1"/>
              </a:solidFill>
            </a:endParaRPr>
          </a:p>
          <a:p>
            <a:endParaRPr lang="de-CH" dirty="0"/>
          </a:p>
        </p:txBody>
      </p:sp>
      <p:sp>
        <p:nvSpPr>
          <p:cNvPr id="3" name="Titel 2">
            <a:extLst>
              <a:ext uri="{FF2B5EF4-FFF2-40B4-BE49-F238E27FC236}">
                <a16:creationId xmlns:a16="http://schemas.microsoft.com/office/drawing/2014/main" id="{0AFB5BC6-5864-9CB2-C0C4-CC5ECADFD985}"/>
              </a:ext>
            </a:extLst>
          </p:cNvPr>
          <p:cNvSpPr>
            <a:spLocks noGrp="1"/>
          </p:cNvSpPr>
          <p:nvPr>
            <p:ph type="title"/>
          </p:nvPr>
        </p:nvSpPr>
        <p:spPr/>
        <p:txBody>
          <a:bodyPr/>
          <a:lstStyle/>
          <a:p>
            <a:r>
              <a:rPr lang="fr-CH" noProof="0" dirty="0"/>
              <a:t>Évaluation du travail écrit</a:t>
            </a:r>
            <a:endParaRPr lang="de-CH" dirty="0"/>
          </a:p>
        </p:txBody>
      </p:sp>
      <p:sp>
        <p:nvSpPr>
          <p:cNvPr id="4" name="Fußzeilenplatzhalter 3">
            <a:extLst>
              <a:ext uri="{FF2B5EF4-FFF2-40B4-BE49-F238E27FC236}">
                <a16:creationId xmlns:a16="http://schemas.microsoft.com/office/drawing/2014/main" id="{855BBDCE-8EAF-77F9-CB82-AE295EF1A4A2}"/>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297862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AC83F-2D39-E9D7-F529-4395A8153DA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4224C2-41F3-746B-078E-850F5F7AEE57}"/>
              </a:ext>
            </a:extLst>
          </p:cNvPr>
          <p:cNvSpPr>
            <a:spLocks noGrp="1"/>
          </p:cNvSpPr>
          <p:nvPr>
            <p:ph sz="quarter" idx="10"/>
          </p:nvPr>
        </p:nvSpPr>
        <p:spPr/>
        <p:txBody>
          <a:bodyPr/>
          <a:lstStyle/>
          <a:p>
            <a:r>
              <a:rPr lang="fr-CH" sz="2000" noProof="0" dirty="0">
                <a:sym typeface="Wingdings" panose="05000000000000000000" pitchFamily="2" charset="2"/>
              </a:rPr>
              <a:t>Règlement d'examen</a:t>
            </a:r>
          </a:p>
          <a:p>
            <a:r>
              <a:rPr lang="fr-CH" sz="2000" noProof="0" dirty="0"/>
              <a:t>Directives concernant le règlement d'examen</a:t>
            </a:r>
          </a:p>
          <a:p>
            <a:r>
              <a:rPr lang="fr-CH" sz="2000" noProof="0" dirty="0">
                <a:sym typeface="Wingdings" panose="05000000000000000000" pitchFamily="2" charset="2"/>
              </a:rPr>
              <a:t>Aide-mémoire de l’épreuve 1</a:t>
            </a:r>
            <a:endParaRPr lang="fr-CH" sz="2000" noProof="0" dirty="0"/>
          </a:p>
          <a:p>
            <a:r>
              <a:rPr lang="fr-CH" sz="2000" noProof="0" dirty="0"/>
              <a:t>Grille d'évaluation 1.1 Travail écrit</a:t>
            </a:r>
          </a:p>
          <a:p>
            <a:endParaRPr lang="de-CH" dirty="0"/>
          </a:p>
        </p:txBody>
      </p:sp>
      <p:sp>
        <p:nvSpPr>
          <p:cNvPr id="3" name="Titel 2">
            <a:extLst>
              <a:ext uri="{FF2B5EF4-FFF2-40B4-BE49-F238E27FC236}">
                <a16:creationId xmlns:a16="http://schemas.microsoft.com/office/drawing/2014/main" id="{1846701D-09D9-BFA0-D668-C1701D82B51F}"/>
              </a:ext>
            </a:extLst>
          </p:cNvPr>
          <p:cNvSpPr>
            <a:spLocks noGrp="1"/>
          </p:cNvSpPr>
          <p:nvPr>
            <p:ph type="title"/>
          </p:nvPr>
        </p:nvSpPr>
        <p:spPr/>
        <p:txBody>
          <a:bodyPr/>
          <a:lstStyle/>
          <a:p>
            <a:r>
              <a:rPr lang="fr-CH" noProof="0" dirty="0"/>
              <a:t>Documents</a:t>
            </a:r>
            <a:endParaRPr lang="de-CH" dirty="0"/>
          </a:p>
        </p:txBody>
      </p:sp>
      <p:sp>
        <p:nvSpPr>
          <p:cNvPr id="4" name="Fußzeilenplatzhalter 3">
            <a:extLst>
              <a:ext uri="{FF2B5EF4-FFF2-40B4-BE49-F238E27FC236}">
                <a16:creationId xmlns:a16="http://schemas.microsoft.com/office/drawing/2014/main" id="{93DEC3B0-75D4-76E2-F38E-571AC5D2F0DA}"/>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Grafik 4">
            <a:extLst>
              <a:ext uri="{FF2B5EF4-FFF2-40B4-BE49-F238E27FC236}">
                <a16:creationId xmlns:a16="http://schemas.microsoft.com/office/drawing/2014/main" id="{29B64627-3E90-46D2-BE81-28F3B9AA6CFF}"/>
              </a:ext>
            </a:extLst>
          </p:cNvPr>
          <p:cNvPicPr>
            <a:picLocks noChangeAspect="1"/>
          </p:cNvPicPr>
          <p:nvPr/>
        </p:nvPicPr>
        <p:blipFill>
          <a:blip r:embed="rId2"/>
          <a:stretch>
            <a:fillRect/>
          </a:stretch>
        </p:blipFill>
        <p:spPr>
          <a:xfrm>
            <a:off x="3591877" y="3614737"/>
            <a:ext cx="2143125" cy="2143125"/>
          </a:xfrm>
          <a:prstGeom prst="rect">
            <a:avLst/>
          </a:prstGeom>
        </p:spPr>
      </p:pic>
    </p:spTree>
    <p:extLst>
      <p:ext uri="{BB962C8B-B14F-4D97-AF65-F5344CB8AC3E}">
        <p14:creationId xmlns:p14="http://schemas.microsoft.com/office/powerpoint/2010/main" val="151226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5D70D-F292-FA7B-F5C4-8F9400D637B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B92036-051B-9793-FA52-0B36D9815979}"/>
              </a:ext>
            </a:extLst>
          </p:cNvPr>
          <p:cNvSpPr>
            <a:spLocks noGrp="1"/>
          </p:cNvSpPr>
          <p:nvPr>
            <p:ph sz="quarter" idx="10"/>
          </p:nvPr>
        </p:nvSpPr>
        <p:spPr/>
        <p:txBody>
          <a:bodyPr/>
          <a:lstStyle/>
          <a:p>
            <a:r>
              <a:rPr lang="fr-CH" sz="2000" noProof="0" dirty="0"/>
              <a:t>Liste de contrôle pour l'élaboration d'un travail écrit</a:t>
            </a:r>
          </a:p>
          <a:p>
            <a:r>
              <a:rPr lang="fr-CH" sz="2000" noProof="0" dirty="0">
                <a:solidFill>
                  <a:schemeClr val="tx1"/>
                </a:solidFill>
              </a:rPr>
              <a:t>Création de travaux écrits dans WORD</a:t>
            </a:r>
          </a:p>
          <a:p>
            <a:r>
              <a:rPr lang="fr-CH" sz="2000" noProof="0" dirty="0" err="1"/>
              <a:t>Auto-entraînement</a:t>
            </a:r>
            <a:r>
              <a:rPr lang="fr-CH" sz="2000" noProof="0" dirty="0"/>
              <a:t> I</a:t>
            </a:r>
          </a:p>
          <a:p>
            <a:endParaRPr lang="fr-CH" sz="2000" noProof="0" dirty="0">
              <a:solidFill>
                <a:schemeClr val="tx1"/>
              </a:solidFill>
            </a:endParaRPr>
          </a:p>
          <a:p>
            <a:pPr marL="0" indent="0">
              <a:buNone/>
            </a:pPr>
            <a:r>
              <a:rPr lang="fr-CH" sz="2000" noProof="0" dirty="0"/>
              <a:t>Les documents de formation sont dès à présent à la disposition des candidates et des candidats dans le dossier ZIP :</a:t>
            </a:r>
          </a:p>
          <a:p>
            <a:pPr marL="0" indent="0">
              <a:buNone/>
            </a:pPr>
            <a:r>
              <a:rPr lang="fr-CH" sz="2000" noProof="0" dirty="0">
                <a:hlinkClick r:id="rId2"/>
              </a:rPr>
              <a:t> --&gt; Vers le dossier ZIP</a:t>
            </a:r>
            <a:endParaRPr lang="fr-CH" sz="2000" noProof="0" dirty="0"/>
          </a:p>
          <a:p>
            <a:endParaRPr lang="de-CH" dirty="0"/>
          </a:p>
        </p:txBody>
      </p:sp>
      <p:sp>
        <p:nvSpPr>
          <p:cNvPr id="3" name="Titel 2">
            <a:extLst>
              <a:ext uri="{FF2B5EF4-FFF2-40B4-BE49-F238E27FC236}">
                <a16:creationId xmlns:a16="http://schemas.microsoft.com/office/drawing/2014/main" id="{AEDF65C1-B555-52FC-C16A-C2A51B4C0A22}"/>
              </a:ext>
            </a:extLst>
          </p:cNvPr>
          <p:cNvSpPr>
            <a:spLocks noGrp="1"/>
          </p:cNvSpPr>
          <p:nvPr>
            <p:ph type="title"/>
          </p:nvPr>
        </p:nvSpPr>
        <p:spPr/>
        <p:txBody>
          <a:bodyPr/>
          <a:lstStyle/>
          <a:p>
            <a:r>
              <a:rPr lang="fr-CH" noProof="0" dirty="0"/>
              <a:t>Document de formation Travail écrit</a:t>
            </a:r>
            <a:endParaRPr lang="de-CH" dirty="0"/>
          </a:p>
        </p:txBody>
      </p:sp>
      <p:sp>
        <p:nvSpPr>
          <p:cNvPr id="4" name="Fußzeilenplatzhalter 3">
            <a:extLst>
              <a:ext uri="{FF2B5EF4-FFF2-40B4-BE49-F238E27FC236}">
                <a16:creationId xmlns:a16="http://schemas.microsoft.com/office/drawing/2014/main" id="{26ADE72E-75C2-082A-ECD3-38B9237ED983}"/>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1573480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6D56F-F955-E30E-49C4-54321363127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D7C700F-7D69-43B5-3BA4-68CB96C3AD5C}"/>
              </a:ext>
            </a:extLst>
          </p:cNvPr>
          <p:cNvSpPr>
            <a:spLocks noGrp="1"/>
          </p:cNvSpPr>
          <p:nvPr>
            <p:ph type="title"/>
          </p:nvPr>
        </p:nvSpPr>
        <p:spPr/>
        <p:txBody>
          <a:bodyPr/>
          <a:lstStyle/>
          <a:p>
            <a:r>
              <a:rPr lang="fr-CH" noProof="0" dirty="0"/>
              <a:t>Récapitulation</a:t>
            </a:r>
            <a:endParaRPr lang="de-CH" dirty="0"/>
          </a:p>
        </p:txBody>
      </p:sp>
      <p:sp>
        <p:nvSpPr>
          <p:cNvPr id="4" name="Fußzeilenplatzhalter 3">
            <a:extLst>
              <a:ext uri="{FF2B5EF4-FFF2-40B4-BE49-F238E27FC236}">
                <a16:creationId xmlns:a16="http://schemas.microsoft.com/office/drawing/2014/main" id="{25FB9B75-A651-312C-1AC3-48B10CA1988B}"/>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Picture 2" descr="Ãhnliches Foto">
            <a:extLst>
              <a:ext uri="{FF2B5EF4-FFF2-40B4-BE49-F238E27FC236}">
                <a16:creationId xmlns:a16="http://schemas.microsoft.com/office/drawing/2014/main" id="{FB28F570-9B6E-1E61-1727-79E4C2235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1847856"/>
            <a:ext cx="3843655" cy="3843656"/>
          </a:xfrm>
          <a:prstGeom prst="rect">
            <a:avLst/>
          </a:prstGeom>
          <a:noFill/>
          <a:extLst>
            <a:ext uri="{909E8E84-426E-40DD-AFC4-6F175D3DCCD1}">
              <a14:hiddenFill xmlns:a14="http://schemas.microsoft.com/office/drawing/2010/main">
                <a:solidFill>
                  <a:srgbClr val="FFFFFF"/>
                </a:solidFill>
              </a14:hiddenFill>
            </a:ext>
          </a:extLst>
        </p:spPr>
      </p:pic>
      <p:sp>
        <p:nvSpPr>
          <p:cNvPr id="6" name="Wolkenförmige Legende 5">
            <a:extLst>
              <a:ext uri="{FF2B5EF4-FFF2-40B4-BE49-F238E27FC236}">
                <a16:creationId xmlns:a16="http://schemas.microsoft.com/office/drawing/2014/main" id="{EE9AD80D-3FC0-A65F-9DFD-406427DB25B0}"/>
              </a:ext>
            </a:extLst>
          </p:cNvPr>
          <p:cNvSpPr/>
          <p:nvPr/>
        </p:nvSpPr>
        <p:spPr bwMode="auto">
          <a:xfrm>
            <a:off x="5687062" y="1208471"/>
            <a:ext cx="3596640" cy="2872740"/>
          </a:xfrm>
          <a:prstGeom prst="cloudCallout">
            <a:avLst>
              <a:gd name="adj1" fmla="val -71045"/>
              <a:gd name="adj2" fmla="val 25630"/>
            </a:avLst>
          </a:prstGeom>
          <a:no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400" b="0" i="0" u="none" strike="noStrike" kern="0" cap="none" spc="0" normalizeH="0" baseline="0" noProof="0">
              <a:ln>
                <a:noFill/>
              </a:ln>
              <a:solidFill>
                <a:srgbClr val="000000"/>
              </a:solidFill>
              <a:effectLst/>
              <a:uLnTx/>
              <a:uFillTx/>
              <a:latin typeface="Arial" charset="0"/>
            </a:endParaRPr>
          </a:p>
        </p:txBody>
      </p:sp>
      <p:sp>
        <p:nvSpPr>
          <p:cNvPr id="7" name="Textfeld 6">
            <a:extLst>
              <a:ext uri="{FF2B5EF4-FFF2-40B4-BE49-F238E27FC236}">
                <a16:creationId xmlns:a16="http://schemas.microsoft.com/office/drawing/2014/main" id="{153B39BA-CFE2-88C9-CFDC-78C252D44EC6}"/>
              </a:ext>
            </a:extLst>
          </p:cNvPr>
          <p:cNvSpPr txBox="1"/>
          <p:nvPr/>
        </p:nvSpPr>
        <p:spPr>
          <a:xfrm>
            <a:off x="6015845" y="1752289"/>
            <a:ext cx="2771434" cy="2677656"/>
          </a:xfrm>
          <a:prstGeom prst="rect">
            <a:avLst/>
          </a:prstGeom>
          <a:noFill/>
        </p:spPr>
        <p:txBody>
          <a:bodyPr wrap="square" rtlCol="0">
            <a:spAutoFit/>
          </a:bodyPr>
          <a:lstStyle/>
          <a:p>
            <a:pPr algn="ctr"/>
            <a:r>
              <a:rPr lang="fr-CH" dirty="0">
                <a:solidFill>
                  <a:srgbClr val="000000"/>
                </a:solidFill>
                <a:latin typeface="Arial" charset="0"/>
              </a:rPr>
              <a:t>En lisant et en appliquant les consignes, vous mettrez toutes les chances de votre côté!</a:t>
            </a:r>
          </a:p>
          <a:p>
            <a:pPr algn="ctr"/>
            <a:endParaRPr lang="fr-CH" dirty="0">
              <a:solidFill>
                <a:srgbClr val="000000"/>
              </a:solidFill>
              <a:latin typeface="Arial" charset="0"/>
            </a:endParaRPr>
          </a:p>
        </p:txBody>
      </p:sp>
    </p:spTree>
    <p:extLst>
      <p:ext uri="{BB962C8B-B14F-4D97-AF65-F5344CB8AC3E}">
        <p14:creationId xmlns:p14="http://schemas.microsoft.com/office/powerpoint/2010/main" val="161180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AD3F-3E42-7F96-72FE-30686924A3E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FF1AAC-6F58-037A-CC4E-E793FC3E14D3}"/>
              </a:ext>
            </a:extLst>
          </p:cNvPr>
          <p:cNvSpPr>
            <a:spLocks noGrp="1"/>
          </p:cNvSpPr>
          <p:nvPr>
            <p:ph sz="quarter" idx="10"/>
          </p:nvPr>
        </p:nvSpPr>
        <p:spPr/>
        <p:txBody>
          <a:bodyPr/>
          <a:lstStyle/>
          <a:p>
            <a:pPr>
              <a:tabLst>
                <a:tab pos="4032250" algn="l"/>
              </a:tabLst>
            </a:pPr>
            <a:r>
              <a:rPr lang="fr-CH" sz="2000" b="1" noProof="0" dirty="0"/>
              <a:t>Directeur des examens </a:t>
            </a:r>
            <a:r>
              <a:rPr lang="fr-CH" sz="2000" b="1" dirty="0"/>
              <a:t>                            	</a:t>
            </a:r>
            <a:r>
              <a:rPr lang="fr-CH" sz="2000" noProof="0" dirty="0"/>
              <a:t>Daniel Birkenmaier</a:t>
            </a:r>
          </a:p>
          <a:p>
            <a:pPr>
              <a:tabLst>
                <a:tab pos="4032250" algn="l"/>
              </a:tabLst>
            </a:pPr>
            <a:r>
              <a:rPr lang="fr-CH" sz="2000" b="1" noProof="0" dirty="0"/>
              <a:t>Directeur des examens suppléant              	</a:t>
            </a:r>
            <a:r>
              <a:rPr lang="fr-CH" sz="2000" noProof="0" dirty="0"/>
              <a:t>Markus Bieri, OFPP</a:t>
            </a:r>
          </a:p>
          <a:p>
            <a:pPr>
              <a:tabLst>
                <a:tab pos="4032250" algn="l"/>
              </a:tabLst>
            </a:pPr>
            <a:r>
              <a:rPr lang="fr-CH" sz="2000" b="1" noProof="0" dirty="0"/>
              <a:t>Experts aux examens                                   	</a:t>
            </a:r>
            <a:r>
              <a:rPr lang="fr-CH" sz="2000" noProof="0" dirty="0"/>
              <a:t>Experts techniques (d, f, i) de différents 				cantons et de l'OFPP</a:t>
            </a:r>
            <a:endParaRPr lang="de-CH" dirty="0"/>
          </a:p>
        </p:txBody>
      </p:sp>
      <p:sp>
        <p:nvSpPr>
          <p:cNvPr id="3" name="Titel 2">
            <a:extLst>
              <a:ext uri="{FF2B5EF4-FFF2-40B4-BE49-F238E27FC236}">
                <a16:creationId xmlns:a16="http://schemas.microsoft.com/office/drawing/2014/main" id="{F4CDCB0B-0249-25FC-69C1-112426D15CFB}"/>
              </a:ext>
            </a:extLst>
          </p:cNvPr>
          <p:cNvSpPr>
            <a:spLocks noGrp="1"/>
          </p:cNvSpPr>
          <p:nvPr>
            <p:ph type="title"/>
          </p:nvPr>
        </p:nvSpPr>
        <p:spPr/>
        <p:txBody>
          <a:bodyPr/>
          <a:lstStyle/>
          <a:p>
            <a:r>
              <a:rPr lang="fr-CH" noProof="0" dirty="0"/>
              <a:t>Direction des examens &amp; experts</a:t>
            </a:r>
            <a:endParaRPr lang="de-CH" dirty="0"/>
          </a:p>
        </p:txBody>
      </p:sp>
      <p:sp>
        <p:nvSpPr>
          <p:cNvPr id="4" name="Fußzeilenplatzhalter 3">
            <a:extLst>
              <a:ext uri="{FF2B5EF4-FFF2-40B4-BE49-F238E27FC236}">
                <a16:creationId xmlns:a16="http://schemas.microsoft.com/office/drawing/2014/main" id="{322FE509-9AA0-A7BB-4375-93076BAB070A}"/>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3903321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28C3-7CD8-3920-20D1-1604BA4C7FE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C1DA0F-FDE4-6667-6CA5-7F4F923C0CB0}"/>
              </a:ext>
            </a:extLst>
          </p:cNvPr>
          <p:cNvSpPr>
            <a:spLocks noGrp="1"/>
          </p:cNvSpPr>
          <p:nvPr>
            <p:ph sz="quarter" idx="10"/>
          </p:nvPr>
        </p:nvSpPr>
        <p:spPr/>
        <p:txBody>
          <a:bodyPr/>
          <a:lstStyle/>
          <a:p>
            <a:pPr>
              <a:tabLst>
                <a:tab pos="3676650" algn="l"/>
              </a:tabLst>
            </a:pPr>
            <a:r>
              <a:rPr lang="fr-CH" sz="2000" noProof="0" dirty="0"/>
              <a:t>Attribution de la mission : 					</a:t>
            </a:r>
            <a:r>
              <a:rPr lang="de-CH" sz="2000" dirty="0"/>
              <a:t>20.05.2025 </a:t>
            </a:r>
          </a:p>
          <a:p>
            <a:pPr>
              <a:tabLst>
                <a:tab pos="3676650" algn="l"/>
              </a:tabLst>
            </a:pPr>
            <a:r>
              <a:rPr lang="fr-CH" sz="2000" noProof="0" dirty="0">
                <a:cs typeface="Arial"/>
              </a:rPr>
              <a:t>Info à l’employeur : 					</a:t>
            </a:r>
            <a:r>
              <a:rPr lang="de-CH" sz="2000" dirty="0"/>
              <a:t>20.05.2025 </a:t>
            </a:r>
          </a:p>
          <a:p>
            <a:pPr>
              <a:tabLst>
                <a:tab pos="3676650" algn="l"/>
              </a:tabLst>
            </a:pPr>
            <a:r>
              <a:rPr lang="fr-CH" sz="2000" noProof="0" dirty="0"/>
              <a:t>Élaboration du projet de travail écrit («disposition»)</a:t>
            </a:r>
            <a:r>
              <a:rPr lang="fr-CH" sz="2000" noProof="0" dirty="0">
                <a:cs typeface="Arial"/>
              </a:rPr>
              <a:t>: </a:t>
            </a:r>
            <a:r>
              <a:rPr lang="fr-CH" sz="2000" dirty="0">
                <a:cs typeface="Arial"/>
              </a:rPr>
              <a:t>		</a:t>
            </a:r>
            <a:r>
              <a:rPr lang="fr-CH" sz="2000" noProof="0" dirty="0">
                <a:cs typeface="Arial"/>
              </a:rPr>
              <a:t>à partir du </a:t>
            </a:r>
            <a:r>
              <a:rPr lang="de-CH" sz="2000" dirty="0"/>
              <a:t>20.05.2025</a:t>
            </a:r>
            <a:endParaRPr lang="de-DE" sz="2000" dirty="0"/>
          </a:p>
          <a:p>
            <a:pPr>
              <a:tabLst>
                <a:tab pos="3676650" algn="l"/>
              </a:tabLst>
            </a:pPr>
            <a:r>
              <a:rPr lang="fr-CH" sz="2000" noProof="0" dirty="0"/>
              <a:t>Remise du projet : 					</a:t>
            </a:r>
            <a:r>
              <a:rPr lang="de-CH" sz="2000" dirty="0"/>
              <a:t>07.07. </a:t>
            </a:r>
            <a:r>
              <a:rPr lang="de-CH" sz="2000" dirty="0">
                <a:cs typeface="Arial"/>
              </a:rPr>
              <a:t>- 22.11.2025 </a:t>
            </a:r>
          </a:p>
          <a:p>
            <a:pPr>
              <a:tabLst>
                <a:tab pos="3676650" algn="l"/>
              </a:tabLst>
            </a:pPr>
            <a:r>
              <a:rPr lang="fr-CH" sz="2000" noProof="0" dirty="0" err="1"/>
              <a:t>Valdiation</a:t>
            </a:r>
            <a:r>
              <a:rPr lang="fr-CH" sz="2000" noProof="0" dirty="0"/>
              <a:t> du projet : max. 4 semaines après la remise</a:t>
            </a:r>
          </a:p>
          <a:p>
            <a:pPr>
              <a:tabLst>
                <a:tab pos="3676650" algn="l"/>
              </a:tabLst>
            </a:pPr>
            <a:r>
              <a:rPr lang="fr-CH" sz="2000" noProof="0" dirty="0"/>
              <a:t>Remise du travail écrit: 					</a:t>
            </a:r>
            <a:r>
              <a:rPr lang="de-CH" sz="2000" dirty="0"/>
              <a:t>24.04.2026</a:t>
            </a:r>
            <a:r>
              <a:rPr lang="de-CH" sz="2000" dirty="0">
                <a:cs typeface="Arial"/>
              </a:rPr>
              <a:t>, 13:00h</a:t>
            </a:r>
          </a:p>
          <a:p>
            <a:pPr>
              <a:tabLst>
                <a:tab pos="3676650" algn="l"/>
              </a:tabLst>
            </a:pPr>
            <a:r>
              <a:rPr lang="fr-CH" sz="2000" noProof="0" dirty="0"/>
              <a:t>Présentation et entretien professionnel :                        	</a:t>
            </a:r>
            <a:r>
              <a:rPr lang="de-CH" sz="2000" dirty="0">
                <a:cs typeface="Arial"/>
              </a:rPr>
              <a:t>29.06. - 03.07.2026</a:t>
            </a:r>
          </a:p>
          <a:p>
            <a:pPr>
              <a:tabLst>
                <a:tab pos="3676650" algn="l"/>
              </a:tabLst>
            </a:pPr>
            <a:endParaRPr lang="fr-CH" sz="2000" noProof="0" dirty="0">
              <a:ea typeface="+mn-lt"/>
              <a:cs typeface="Arial"/>
            </a:endParaRPr>
          </a:p>
          <a:p>
            <a:pPr marL="0" indent="0">
              <a:buNone/>
              <a:tabLst>
                <a:tab pos="3676650" algn="l"/>
              </a:tabLst>
            </a:pPr>
            <a:r>
              <a:rPr lang="fr-CH" sz="2000" noProof="0" dirty="0">
                <a:ea typeface="+mn-lt"/>
                <a:cs typeface="Arial"/>
              </a:rPr>
              <a:t>Vous trouverez toutes les dates des examens </a:t>
            </a:r>
            <a:r>
              <a:rPr lang="fr-CH" sz="2000" noProof="0">
                <a:ea typeface="+mn-lt"/>
                <a:cs typeface="Arial"/>
              </a:rPr>
              <a:t>professionnels 2026 </a:t>
            </a:r>
            <a:r>
              <a:rPr lang="fr-CH" sz="2000" noProof="0" dirty="0">
                <a:ea typeface="+mn-lt"/>
                <a:cs typeface="Arial"/>
              </a:rPr>
              <a:t>dans l'annexe 5 des directives.</a:t>
            </a:r>
            <a:endParaRPr lang="fr-CH" sz="2000" noProof="0" dirty="0">
              <a:ea typeface="+mn-lt"/>
              <a:cs typeface="+mn-lt"/>
            </a:endParaRPr>
          </a:p>
          <a:p>
            <a:endParaRPr lang="de-CH" dirty="0"/>
          </a:p>
        </p:txBody>
      </p:sp>
      <p:sp>
        <p:nvSpPr>
          <p:cNvPr id="3" name="Titel 2">
            <a:extLst>
              <a:ext uri="{FF2B5EF4-FFF2-40B4-BE49-F238E27FC236}">
                <a16:creationId xmlns:a16="http://schemas.microsoft.com/office/drawing/2014/main" id="{56D1619E-E303-59D4-806D-A6FD3C9087CC}"/>
              </a:ext>
            </a:extLst>
          </p:cNvPr>
          <p:cNvSpPr>
            <a:spLocks noGrp="1"/>
          </p:cNvSpPr>
          <p:nvPr>
            <p:ph type="title"/>
          </p:nvPr>
        </p:nvSpPr>
        <p:spPr/>
        <p:txBody>
          <a:bodyPr/>
          <a:lstStyle/>
          <a:p>
            <a:r>
              <a:rPr lang="fr-CH" noProof="0" dirty="0"/>
              <a:t>Date du travail écrit</a:t>
            </a:r>
            <a:endParaRPr lang="de-CH" dirty="0"/>
          </a:p>
        </p:txBody>
      </p:sp>
      <p:sp>
        <p:nvSpPr>
          <p:cNvPr id="4" name="Fußzeilenplatzhalter 3">
            <a:extLst>
              <a:ext uri="{FF2B5EF4-FFF2-40B4-BE49-F238E27FC236}">
                <a16:creationId xmlns:a16="http://schemas.microsoft.com/office/drawing/2014/main" id="{F74EF846-6A27-85BD-2176-D8F0DE6496D5}"/>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2808208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27760-E56C-E927-C30C-62BDE2EA2B9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7F5C5A6-0523-8F9D-628D-23CB9DA99CEC}"/>
              </a:ext>
            </a:extLst>
          </p:cNvPr>
          <p:cNvSpPr>
            <a:spLocks noGrp="1"/>
          </p:cNvSpPr>
          <p:nvPr>
            <p:ph sz="quarter" idx="10"/>
          </p:nvPr>
        </p:nvSpPr>
        <p:spPr/>
        <p:txBody>
          <a:bodyPr/>
          <a:lstStyle/>
          <a:p>
            <a:endParaRPr lang="de-CH"/>
          </a:p>
        </p:txBody>
      </p:sp>
      <p:sp>
        <p:nvSpPr>
          <p:cNvPr id="3" name="Titel 2">
            <a:extLst>
              <a:ext uri="{FF2B5EF4-FFF2-40B4-BE49-F238E27FC236}">
                <a16:creationId xmlns:a16="http://schemas.microsoft.com/office/drawing/2014/main" id="{5BE24D8F-166E-C1C7-1E3E-D64D97477AAF}"/>
              </a:ext>
            </a:extLst>
          </p:cNvPr>
          <p:cNvSpPr>
            <a:spLocks noGrp="1"/>
          </p:cNvSpPr>
          <p:nvPr>
            <p:ph type="title"/>
          </p:nvPr>
        </p:nvSpPr>
        <p:spPr/>
        <p:txBody>
          <a:bodyPr/>
          <a:lstStyle/>
          <a:p>
            <a:r>
              <a:rPr lang="de-CH" dirty="0"/>
              <a:t>Q&amp;A</a:t>
            </a:r>
          </a:p>
        </p:txBody>
      </p:sp>
      <p:sp>
        <p:nvSpPr>
          <p:cNvPr id="4" name="Fußzeilenplatzhalter 3">
            <a:extLst>
              <a:ext uri="{FF2B5EF4-FFF2-40B4-BE49-F238E27FC236}">
                <a16:creationId xmlns:a16="http://schemas.microsoft.com/office/drawing/2014/main" id="{434B9517-BFE3-670A-E78A-31EFA5769F65}"/>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Espace réservé du contenu 6">
            <a:extLst>
              <a:ext uri="{FF2B5EF4-FFF2-40B4-BE49-F238E27FC236}">
                <a16:creationId xmlns:a16="http://schemas.microsoft.com/office/drawing/2014/main" id="{8FE4F16B-C270-D921-4B77-BD577A59D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182" y="1449388"/>
            <a:ext cx="7475538" cy="4020822"/>
          </a:xfrm>
          <a:prstGeom prst="rect">
            <a:avLst/>
          </a:prstGeom>
        </p:spPr>
      </p:pic>
    </p:spTree>
    <p:extLst>
      <p:ext uri="{BB962C8B-B14F-4D97-AF65-F5344CB8AC3E}">
        <p14:creationId xmlns:p14="http://schemas.microsoft.com/office/powerpoint/2010/main" val="348779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A2ECA-B480-827C-5A54-EDB5E0C06E29}"/>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4E234F4-4A6B-0E6B-3D6D-A8063C83ACE1}"/>
              </a:ext>
            </a:extLst>
          </p:cNvPr>
          <p:cNvSpPr>
            <a:spLocks noGrp="1"/>
          </p:cNvSpPr>
          <p:nvPr>
            <p:ph sz="quarter" idx="10"/>
          </p:nvPr>
        </p:nvSpPr>
        <p:spPr/>
        <p:txBody>
          <a:bodyPr/>
          <a:lstStyle/>
          <a:p>
            <a:r>
              <a:rPr lang="fr-CH" u="sng" noProof="0" dirty="0">
                <a:sym typeface="Wingdings" panose="05000000000000000000" pitchFamily="2" charset="2"/>
              </a:rPr>
              <a:t>Règlement des examens</a:t>
            </a:r>
            <a:r>
              <a:rPr lang="fr-CH" noProof="0" dirty="0">
                <a:sym typeface="Wingdings" panose="05000000000000000000" pitchFamily="2" charset="2"/>
              </a:rPr>
              <a:t>  à observer</a:t>
            </a:r>
          </a:p>
          <a:p>
            <a:r>
              <a:rPr lang="fr-CH" u="sng" noProof="0" dirty="0"/>
              <a:t>Directives concernant le règlement </a:t>
            </a:r>
            <a:r>
              <a:rPr lang="fr-CH" noProof="0" dirty="0">
                <a:sym typeface="Wingdings" panose="05000000000000000000" pitchFamily="2" charset="2"/>
              </a:rPr>
              <a:t> à observer</a:t>
            </a:r>
          </a:p>
          <a:p>
            <a:r>
              <a:rPr lang="fr-CH" b="1" noProof="0" dirty="0">
                <a:solidFill>
                  <a:srgbClr val="0000FF"/>
                </a:solidFill>
                <a:sym typeface="Wingdings" panose="05000000000000000000" pitchFamily="2" charset="2"/>
              </a:rPr>
              <a:t>Les documents relatifs à l'examen doivent être considérés comme contraignants !</a:t>
            </a:r>
          </a:p>
          <a:p>
            <a:pPr marL="0" indent="0">
              <a:buNone/>
            </a:pPr>
            <a:endParaRPr lang="fr-CH" b="1" noProof="0" dirty="0">
              <a:solidFill>
                <a:srgbClr val="0000FF"/>
              </a:solidFill>
              <a:sym typeface="Wingdings" panose="05000000000000000000" pitchFamily="2" charset="2"/>
            </a:endParaRPr>
          </a:p>
          <a:p>
            <a:r>
              <a:rPr lang="fr-CH" noProof="0" dirty="0">
                <a:sym typeface="Wingdings" panose="05000000000000000000" pitchFamily="2" charset="2"/>
              </a:rPr>
              <a:t>Les candidates et candidats de l’école d’instructeurs doivent s’inscrire à l’examen </a:t>
            </a:r>
            <a:br>
              <a:rPr lang="fr-CH" noProof="0" dirty="0">
                <a:sym typeface="Wingdings" panose="05000000000000000000" pitchFamily="2" charset="2"/>
              </a:rPr>
            </a:br>
            <a:r>
              <a:rPr lang="fr-CH" noProof="0" dirty="0">
                <a:sym typeface="Wingdings" panose="05000000000000000000" pitchFamily="2" charset="2"/>
              </a:rPr>
              <a:t> au plus tard 4 mois avant le début des épreuves</a:t>
            </a:r>
            <a:br>
              <a:rPr lang="fr-CH" noProof="0" dirty="0">
                <a:sym typeface="Wingdings" panose="05000000000000000000" pitchFamily="2" charset="2"/>
              </a:rPr>
            </a:br>
            <a:r>
              <a:rPr lang="fr-CH" noProof="0" dirty="0">
                <a:sym typeface="Wingdings" panose="05000000000000000000" pitchFamily="2" charset="2"/>
              </a:rPr>
              <a:t> les conditions d’admission doivent être remplies</a:t>
            </a:r>
          </a:p>
          <a:p>
            <a:endParaRPr lang="de-CH" dirty="0"/>
          </a:p>
        </p:txBody>
      </p:sp>
      <p:sp>
        <p:nvSpPr>
          <p:cNvPr id="3" name="Titel 2">
            <a:extLst>
              <a:ext uri="{FF2B5EF4-FFF2-40B4-BE49-F238E27FC236}">
                <a16:creationId xmlns:a16="http://schemas.microsoft.com/office/drawing/2014/main" id="{35349892-09C9-CA77-270A-360C6F5BA283}"/>
              </a:ext>
            </a:extLst>
          </p:cNvPr>
          <p:cNvSpPr>
            <a:spLocks noGrp="1"/>
          </p:cNvSpPr>
          <p:nvPr>
            <p:ph type="title"/>
          </p:nvPr>
        </p:nvSpPr>
        <p:spPr/>
        <p:txBody>
          <a:bodyPr/>
          <a:lstStyle/>
          <a:p>
            <a:r>
              <a:rPr lang="fr-CH" noProof="0" dirty="0"/>
              <a:t>Informations concernant les examens professionnels</a:t>
            </a:r>
            <a:endParaRPr lang="de-CH" dirty="0"/>
          </a:p>
        </p:txBody>
      </p:sp>
      <p:sp>
        <p:nvSpPr>
          <p:cNvPr id="4" name="Fußzeilenplatzhalter 3">
            <a:extLst>
              <a:ext uri="{FF2B5EF4-FFF2-40B4-BE49-F238E27FC236}">
                <a16:creationId xmlns:a16="http://schemas.microsoft.com/office/drawing/2014/main" id="{279EC8AB-1A10-B8FF-15D9-920195D94005}"/>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400931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2F581-2548-B2F6-50F5-47FDF97E509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6B75AB0-53AE-9B4B-399A-E415747DDC93}"/>
              </a:ext>
            </a:extLst>
          </p:cNvPr>
          <p:cNvSpPr>
            <a:spLocks noGrp="1"/>
          </p:cNvSpPr>
          <p:nvPr>
            <p:ph type="title"/>
          </p:nvPr>
        </p:nvSpPr>
        <p:spPr/>
        <p:txBody>
          <a:bodyPr/>
          <a:lstStyle/>
          <a:p>
            <a:r>
              <a:rPr lang="fr-CH" noProof="0" dirty="0"/>
              <a:t>Informations concernant les examens professionnels</a:t>
            </a:r>
            <a:endParaRPr lang="de-CH" dirty="0"/>
          </a:p>
        </p:txBody>
      </p:sp>
      <p:sp>
        <p:nvSpPr>
          <p:cNvPr id="4" name="Fußzeilenplatzhalter 3">
            <a:extLst>
              <a:ext uri="{FF2B5EF4-FFF2-40B4-BE49-F238E27FC236}">
                <a16:creationId xmlns:a16="http://schemas.microsoft.com/office/drawing/2014/main" id="{005D8461-EF82-47C3-6655-951C05164BE1}"/>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graphicFrame>
        <p:nvGraphicFramePr>
          <p:cNvPr id="5" name="Tabelle 4">
            <a:extLst>
              <a:ext uri="{FF2B5EF4-FFF2-40B4-BE49-F238E27FC236}">
                <a16:creationId xmlns:a16="http://schemas.microsoft.com/office/drawing/2014/main" id="{0FEFB41E-50F8-49AF-04A3-4E4C3203A279}"/>
              </a:ext>
            </a:extLst>
          </p:cNvPr>
          <p:cNvGraphicFramePr>
            <a:graphicFrameLocks noGrp="1"/>
          </p:cNvGraphicFramePr>
          <p:nvPr>
            <p:extLst>
              <p:ext uri="{D42A27DB-BD31-4B8C-83A1-F6EECF244321}">
                <p14:modId xmlns:p14="http://schemas.microsoft.com/office/powerpoint/2010/main" val="816655568"/>
              </p:ext>
            </p:extLst>
          </p:nvPr>
        </p:nvGraphicFramePr>
        <p:xfrm>
          <a:off x="1729274" y="1667587"/>
          <a:ext cx="6096000" cy="2123440"/>
        </p:xfrm>
        <a:graphic>
          <a:graphicData uri="http://schemas.openxmlformats.org/drawingml/2006/table">
            <a:tbl>
              <a:tblPr firstRow="1" bandRow="1">
                <a:tableStyleId>{5C22544A-7EE6-4342-B048-85BDC9FD1C3A}</a:tableStyleId>
              </a:tblPr>
              <a:tblGrid>
                <a:gridCol w="622041">
                  <a:extLst>
                    <a:ext uri="{9D8B030D-6E8A-4147-A177-3AD203B41FA5}">
                      <a16:colId xmlns:a16="http://schemas.microsoft.com/office/drawing/2014/main" val="1355340318"/>
                    </a:ext>
                  </a:extLst>
                </a:gridCol>
                <a:gridCol w="1816359">
                  <a:extLst>
                    <a:ext uri="{9D8B030D-6E8A-4147-A177-3AD203B41FA5}">
                      <a16:colId xmlns:a16="http://schemas.microsoft.com/office/drawing/2014/main" val="2702130499"/>
                    </a:ext>
                  </a:extLst>
                </a:gridCol>
                <a:gridCol w="1219200">
                  <a:extLst>
                    <a:ext uri="{9D8B030D-6E8A-4147-A177-3AD203B41FA5}">
                      <a16:colId xmlns:a16="http://schemas.microsoft.com/office/drawing/2014/main" val="1148717874"/>
                    </a:ext>
                  </a:extLst>
                </a:gridCol>
                <a:gridCol w="1219200">
                  <a:extLst>
                    <a:ext uri="{9D8B030D-6E8A-4147-A177-3AD203B41FA5}">
                      <a16:colId xmlns:a16="http://schemas.microsoft.com/office/drawing/2014/main" val="2104743936"/>
                    </a:ext>
                  </a:extLst>
                </a:gridCol>
                <a:gridCol w="1219200">
                  <a:extLst>
                    <a:ext uri="{9D8B030D-6E8A-4147-A177-3AD203B41FA5}">
                      <a16:colId xmlns:a16="http://schemas.microsoft.com/office/drawing/2014/main" val="1078250611"/>
                    </a:ext>
                  </a:extLst>
                </a:gridCol>
              </a:tblGrid>
              <a:tr h="370840">
                <a:tc gridSpan="2">
                  <a:txBody>
                    <a:bodyPr/>
                    <a:lstStyle/>
                    <a:p>
                      <a:r>
                        <a:rPr lang="de-CH" dirty="0"/>
                        <a:t>Partie de l'examen</a:t>
                      </a:r>
                    </a:p>
                  </a:txBody>
                  <a:tcPr/>
                </a:tc>
                <a:tc hMerge="1">
                  <a:txBody>
                    <a:bodyPr/>
                    <a:lstStyle/>
                    <a:p>
                      <a:endParaRPr lang="de-CH" dirty="0"/>
                    </a:p>
                  </a:txBody>
                  <a:tcPr/>
                </a:tc>
                <a:tc>
                  <a:txBody>
                    <a:bodyPr/>
                    <a:lstStyle/>
                    <a:p>
                      <a:r>
                        <a:rPr lang="de-CH" dirty="0"/>
                        <a:t>Art</a:t>
                      </a:r>
                    </a:p>
                  </a:txBody>
                  <a:tcPr/>
                </a:tc>
                <a:tc>
                  <a:txBody>
                    <a:bodyPr/>
                    <a:lstStyle/>
                    <a:p>
                      <a:r>
                        <a:rPr lang="de-CH" dirty="0"/>
                        <a:t>Temps</a:t>
                      </a:r>
                    </a:p>
                  </a:txBody>
                  <a:tcPr/>
                </a:tc>
                <a:tc>
                  <a:txBody>
                    <a:bodyPr/>
                    <a:lstStyle/>
                    <a:p>
                      <a:r>
                        <a:rPr lang="de-CH" dirty="0"/>
                        <a:t>Poids</a:t>
                      </a:r>
                    </a:p>
                  </a:txBody>
                  <a:tcPr/>
                </a:tc>
                <a:extLst>
                  <a:ext uri="{0D108BD9-81ED-4DB2-BD59-A6C34878D82A}">
                    <a16:rowId xmlns:a16="http://schemas.microsoft.com/office/drawing/2014/main" val="3748618782"/>
                  </a:ext>
                </a:extLst>
              </a:tr>
              <a:tr h="370840">
                <a:tc>
                  <a:txBody>
                    <a:bodyPr/>
                    <a:lstStyle/>
                    <a:p>
                      <a:r>
                        <a:rPr lang="de-CH" dirty="0"/>
                        <a:t>1.1</a:t>
                      </a:r>
                    </a:p>
                  </a:txBody>
                  <a:tcPr/>
                </a:tc>
                <a:tc>
                  <a:txBody>
                    <a:bodyPr/>
                    <a:lstStyle/>
                    <a:p>
                      <a:r>
                        <a:rPr lang="de-CH" dirty="0" err="1"/>
                        <a:t>Travail</a:t>
                      </a:r>
                      <a:r>
                        <a:rPr lang="de-CH" dirty="0"/>
                        <a:t> </a:t>
                      </a:r>
                      <a:r>
                        <a:rPr lang="de-CH" dirty="0" err="1"/>
                        <a:t>écrit</a:t>
                      </a:r>
                      <a:endParaRPr lang="de-CH" dirty="0"/>
                    </a:p>
                  </a:txBody>
                  <a:tcPr/>
                </a:tc>
                <a:tc>
                  <a:txBody>
                    <a:bodyPr/>
                    <a:lstStyle/>
                    <a:p>
                      <a:r>
                        <a:rPr lang="de-CH" dirty="0"/>
                        <a:t>par écrit</a:t>
                      </a:r>
                    </a:p>
                  </a:txBody>
                  <a:tcPr/>
                </a:tc>
                <a:tc>
                  <a:txBody>
                    <a:bodyPr/>
                    <a:lstStyle/>
                    <a:p>
                      <a:pPr algn="r"/>
                      <a:r>
                        <a:rPr lang="de-CH" dirty="0"/>
                        <a:t>*</a:t>
                      </a:r>
                    </a:p>
                  </a:txBody>
                  <a:tcPr/>
                </a:tc>
                <a:tc>
                  <a:txBody>
                    <a:bodyPr/>
                    <a:lstStyle/>
                    <a:p>
                      <a:pPr algn="r"/>
                      <a:r>
                        <a:rPr lang="de-CH" dirty="0"/>
                        <a:t>75%</a:t>
                      </a:r>
                    </a:p>
                  </a:txBody>
                  <a:tcPr/>
                </a:tc>
                <a:extLst>
                  <a:ext uri="{0D108BD9-81ED-4DB2-BD59-A6C34878D82A}">
                    <a16:rowId xmlns:a16="http://schemas.microsoft.com/office/drawing/2014/main" val="1137027560"/>
                  </a:ext>
                </a:extLst>
              </a:tr>
              <a:tr h="370840">
                <a:tc>
                  <a:txBody>
                    <a:bodyPr/>
                    <a:lstStyle/>
                    <a:p>
                      <a:r>
                        <a:rPr lang="de-CH" dirty="0"/>
                        <a:t>1.2</a:t>
                      </a:r>
                    </a:p>
                  </a:txBody>
                  <a:tcPr/>
                </a:tc>
                <a:tc>
                  <a:txBody>
                    <a:bodyPr/>
                    <a:lstStyle/>
                    <a:p>
                      <a:r>
                        <a:rPr lang="de-CH" dirty="0"/>
                        <a:t>Présentation</a:t>
                      </a:r>
                    </a:p>
                  </a:txBody>
                  <a:tcPr/>
                </a:tc>
                <a:tc>
                  <a:txBody>
                    <a:bodyPr/>
                    <a:lstStyle/>
                    <a:p>
                      <a:r>
                        <a:rPr lang="de-CH" dirty="0"/>
                        <a:t>oral</a:t>
                      </a:r>
                    </a:p>
                  </a:txBody>
                  <a:tcPr/>
                </a:tc>
                <a:tc>
                  <a:txBody>
                    <a:bodyPr/>
                    <a:lstStyle/>
                    <a:p>
                      <a:pPr algn="r"/>
                      <a:r>
                        <a:rPr lang="de-CH" dirty="0"/>
                        <a:t>25 min.</a:t>
                      </a:r>
                    </a:p>
                  </a:txBody>
                  <a:tcPr/>
                </a:tc>
                <a:tc>
                  <a:txBody>
                    <a:bodyPr/>
                    <a:lstStyle/>
                    <a:p>
                      <a:pPr algn="r"/>
                      <a:endParaRPr lang="de-CH" dirty="0"/>
                    </a:p>
                  </a:txBody>
                  <a:tcPr/>
                </a:tc>
                <a:extLst>
                  <a:ext uri="{0D108BD9-81ED-4DB2-BD59-A6C34878D82A}">
                    <a16:rowId xmlns:a16="http://schemas.microsoft.com/office/drawing/2014/main" val="3547607308"/>
                  </a:ext>
                </a:extLst>
              </a:tr>
              <a:tr h="370840">
                <a:tc>
                  <a:txBody>
                    <a:bodyPr/>
                    <a:lstStyle/>
                    <a:p>
                      <a:r>
                        <a:rPr lang="de-CH" dirty="0"/>
                        <a:t>1.3</a:t>
                      </a:r>
                    </a:p>
                  </a:txBody>
                  <a:tcPr/>
                </a:tc>
                <a:tc>
                  <a:txBody>
                    <a:bodyPr/>
                    <a:lstStyle/>
                    <a:p>
                      <a:r>
                        <a:rPr lang="de-CH" dirty="0"/>
                        <a:t>Entretien professionnel</a:t>
                      </a:r>
                    </a:p>
                  </a:txBody>
                  <a:tcPr/>
                </a:tc>
                <a:tc>
                  <a:txBody>
                    <a:bodyPr/>
                    <a:lstStyle/>
                    <a:p>
                      <a:r>
                        <a:rPr lang="de-CH" dirty="0"/>
                        <a:t>oral</a:t>
                      </a:r>
                    </a:p>
                  </a:txBody>
                  <a:tcPr/>
                </a:tc>
                <a:tc>
                  <a:txBody>
                    <a:bodyPr/>
                    <a:lstStyle/>
                    <a:p>
                      <a:pPr algn="r"/>
                      <a:r>
                        <a:rPr lang="de-CH" dirty="0"/>
                        <a:t>25 min.</a:t>
                      </a:r>
                    </a:p>
                  </a:txBody>
                  <a:tcPr/>
                </a:tc>
                <a:tc>
                  <a:txBody>
                    <a:bodyPr/>
                    <a:lstStyle/>
                    <a:p>
                      <a:pPr algn="r"/>
                      <a:endParaRPr lang="de-CH" dirty="0"/>
                    </a:p>
                  </a:txBody>
                  <a:tcPr/>
                </a:tc>
                <a:extLst>
                  <a:ext uri="{0D108BD9-81ED-4DB2-BD59-A6C34878D82A}">
                    <a16:rowId xmlns:a16="http://schemas.microsoft.com/office/drawing/2014/main" val="3288417557"/>
                  </a:ext>
                </a:extLst>
              </a:tr>
              <a:tr h="370840">
                <a:tc>
                  <a:txBody>
                    <a:bodyPr/>
                    <a:lstStyle/>
                    <a:p>
                      <a:r>
                        <a:rPr lang="de-CH" dirty="0"/>
                        <a:t>2</a:t>
                      </a:r>
                    </a:p>
                  </a:txBody>
                  <a:tcPr/>
                </a:tc>
                <a:tc>
                  <a:txBody>
                    <a:bodyPr/>
                    <a:lstStyle/>
                    <a:p>
                      <a:r>
                        <a:rPr lang="de-CH" dirty="0"/>
                        <a:t>Analyse de cas</a:t>
                      </a:r>
                    </a:p>
                  </a:txBody>
                  <a:tcPr/>
                </a:tc>
                <a:tc>
                  <a:txBody>
                    <a:bodyPr/>
                    <a:lstStyle/>
                    <a:p>
                      <a:r>
                        <a:rPr lang="de-CH" dirty="0"/>
                        <a:t>oral</a:t>
                      </a:r>
                    </a:p>
                  </a:txBody>
                  <a:tcPr/>
                </a:tc>
                <a:tc>
                  <a:txBody>
                    <a:bodyPr/>
                    <a:lstStyle/>
                    <a:p>
                      <a:pPr algn="r"/>
                      <a:r>
                        <a:rPr lang="de-CH" dirty="0"/>
                        <a:t>75 min</a:t>
                      </a:r>
                    </a:p>
                  </a:txBody>
                  <a:tcPr/>
                </a:tc>
                <a:tc>
                  <a:txBody>
                    <a:bodyPr/>
                    <a:lstStyle/>
                    <a:p>
                      <a:pPr algn="r"/>
                      <a:r>
                        <a:rPr lang="de-CH" dirty="0"/>
                        <a:t>25 %</a:t>
                      </a:r>
                    </a:p>
                  </a:txBody>
                  <a:tcPr/>
                </a:tc>
                <a:extLst>
                  <a:ext uri="{0D108BD9-81ED-4DB2-BD59-A6C34878D82A}">
                    <a16:rowId xmlns:a16="http://schemas.microsoft.com/office/drawing/2014/main" val="859965551"/>
                  </a:ext>
                </a:extLst>
              </a:tr>
            </a:tbl>
          </a:graphicData>
        </a:graphic>
      </p:graphicFrame>
      <p:sp>
        <p:nvSpPr>
          <p:cNvPr id="6" name="Ellipse 5">
            <a:extLst>
              <a:ext uri="{FF2B5EF4-FFF2-40B4-BE49-F238E27FC236}">
                <a16:creationId xmlns:a16="http://schemas.microsoft.com/office/drawing/2014/main" id="{FEC9ED38-F88C-37BE-632F-8BA843FB9C8B}"/>
              </a:ext>
            </a:extLst>
          </p:cNvPr>
          <p:cNvSpPr/>
          <p:nvPr/>
        </p:nvSpPr>
        <p:spPr bwMode="auto">
          <a:xfrm>
            <a:off x="1592688" y="1982725"/>
            <a:ext cx="6369172" cy="459138"/>
          </a:xfrm>
          <a:prstGeom prst="ellipse">
            <a:avLst/>
          </a:prstGeom>
          <a:noFill/>
          <a:ln w="38100" cap="flat" cmpd="sng" algn="ctr">
            <a:solidFill>
              <a:srgbClr val="ED181E"/>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7" name="Textfeld 6">
            <a:extLst>
              <a:ext uri="{FF2B5EF4-FFF2-40B4-BE49-F238E27FC236}">
                <a16:creationId xmlns:a16="http://schemas.microsoft.com/office/drawing/2014/main" id="{DDFC3626-A042-1BF3-FECD-2E77CCDC4BED}"/>
              </a:ext>
            </a:extLst>
          </p:cNvPr>
          <p:cNvSpPr txBox="1"/>
          <p:nvPr/>
        </p:nvSpPr>
        <p:spPr>
          <a:xfrm>
            <a:off x="1661699" y="4047573"/>
            <a:ext cx="7032023" cy="1692771"/>
          </a:xfrm>
          <a:prstGeom prst="rect">
            <a:avLst/>
          </a:prstGeom>
          <a:noFill/>
        </p:spPr>
        <p:txBody>
          <a:bodyPr wrap="square" rtlCol="0">
            <a:spAutoFit/>
          </a:bodyPr>
          <a:lstStyle/>
          <a:p>
            <a:r>
              <a:rPr lang="fr-CH" sz="2600" dirty="0">
                <a:solidFill>
                  <a:srgbClr val="000000"/>
                </a:solidFill>
                <a:latin typeface="Arial" charset="0"/>
              </a:rPr>
              <a:t>Nous examinons des compétences pratiques et non théoriques.</a:t>
            </a:r>
          </a:p>
          <a:p>
            <a:endParaRPr lang="fr-CH" sz="2600" dirty="0">
              <a:solidFill>
                <a:srgbClr val="000000"/>
              </a:solidFill>
              <a:latin typeface="Arial" charset="0"/>
            </a:endParaRPr>
          </a:p>
          <a:p>
            <a:r>
              <a:rPr lang="fr-CH" sz="2600" dirty="0">
                <a:solidFill>
                  <a:srgbClr val="000000"/>
                </a:solidFill>
                <a:latin typeface="Arial" charset="0"/>
              </a:rPr>
              <a:t>E</a:t>
            </a:r>
            <a:r>
              <a:rPr lang="de-CH" sz="2600" dirty="0" err="1">
                <a:solidFill>
                  <a:srgbClr val="000000"/>
                </a:solidFill>
                <a:latin typeface="Arial" charset="0"/>
              </a:rPr>
              <a:t>xamen</a:t>
            </a:r>
            <a:r>
              <a:rPr lang="de-CH" sz="2600" dirty="0">
                <a:solidFill>
                  <a:srgbClr val="000000"/>
                </a:solidFill>
                <a:latin typeface="Arial" charset="0"/>
              </a:rPr>
              <a:t> = </a:t>
            </a:r>
            <a:r>
              <a:rPr lang="de-CH" sz="2600" dirty="0" err="1">
                <a:solidFill>
                  <a:srgbClr val="000000"/>
                </a:solidFill>
                <a:latin typeface="Arial" charset="0"/>
              </a:rPr>
              <a:t>preuve</a:t>
            </a:r>
            <a:r>
              <a:rPr lang="de-CH" sz="2600" dirty="0">
                <a:solidFill>
                  <a:srgbClr val="000000"/>
                </a:solidFill>
                <a:latin typeface="Arial" charset="0"/>
              </a:rPr>
              <a:t> </a:t>
            </a:r>
            <a:r>
              <a:rPr lang="fr-FR" sz="2600" dirty="0">
                <a:solidFill>
                  <a:srgbClr val="000000"/>
                </a:solidFill>
                <a:latin typeface="Arial" charset="0"/>
              </a:rPr>
              <a:t>Preuve que je peux le faire</a:t>
            </a:r>
            <a:endParaRPr lang="de-CH" sz="2600" dirty="0">
              <a:solidFill>
                <a:srgbClr val="000000"/>
              </a:solidFill>
              <a:latin typeface="Arial" charset="0"/>
            </a:endParaRPr>
          </a:p>
        </p:txBody>
      </p:sp>
    </p:spTree>
    <p:extLst>
      <p:ext uri="{BB962C8B-B14F-4D97-AF65-F5344CB8AC3E}">
        <p14:creationId xmlns:p14="http://schemas.microsoft.com/office/powerpoint/2010/main" val="16052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66D1-AE96-0ABB-EDD7-2F14FC546E9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47CAEFDC-3881-1B98-189A-BBB30832CE85}"/>
              </a:ext>
            </a:extLst>
          </p:cNvPr>
          <p:cNvSpPr>
            <a:spLocks noGrp="1"/>
          </p:cNvSpPr>
          <p:nvPr>
            <p:ph sz="quarter" idx="10"/>
          </p:nvPr>
        </p:nvSpPr>
        <p:spPr/>
        <p:txBody>
          <a:bodyPr/>
          <a:lstStyle/>
          <a:p>
            <a:r>
              <a:rPr lang="fr-CH" noProof="0" dirty="0"/>
              <a:t>Formation professionnelle initiale et </a:t>
            </a:r>
            <a:r>
              <a:rPr lang="fr-CH" b="1" noProof="0" dirty="0"/>
              <a:t>supérieure</a:t>
            </a:r>
            <a:endParaRPr lang="fr-CH" noProof="0" dirty="0"/>
          </a:p>
          <a:p>
            <a:r>
              <a:rPr lang="fr-CH" dirty="0"/>
              <a:t>Alternance entre la </a:t>
            </a:r>
            <a:r>
              <a:rPr lang="fr-CH" noProof="0" dirty="0"/>
              <a:t>théorie (école professionnelle) et la pratique (employeur)</a:t>
            </a:r>
          </a:p>
          <a:p>
            <a:r>
              <a:rPr lang="fr-CH" dirty="0"/>
              <a:t>Training on-the-Job</a:t>
            </a:r>
          </a:p>
          <a:p>
            <a:r>
              <a:rPr lang="fr-CH" noProof="0" dirty="0"/>
              <a:t>Préparation à l’examen professionnel au poste de travail </a:t>
            </a:r>
            <a:r>
              <a:rPr lang="fr-CH" b="1" noProof="0" dirty="0"/>
              <a:t>et durant le temps libre</a:t>
            </a:r>
          </a:p>
          <a:p>
            <a:endParaRPr lang="de-CH" dirty="0"/>
          </a:p>
        </p:txBody>
      </p:sp>
      <p:sp>
        <p:nvSpPr>
          <p:cNvPr id="3" name="Titel 2">
            <a:extLst>
              <a:ext uri="{FF2B5EF4-FFF2-40B4-BE49-F238E27FC236}">
                <a16:creationId xmlns:a16="http://schemas.microsoft.com/office/drawing/2014/main" id="{128F68DC-2E53-F5F7-A869-6C635EFAE370}"/>
              </a:ext>
            </a:extLst>
          </p:cNvPr>
          <p:cNvSpPr>
            <a:spLocks noGrp="1"/>
          </p:cNvSpPr>
          <p:nvPr>
            <p:ph type="title"/>
          </p:nvPr>
        </p:nvSpPr>
        <p:spPr/>
        <p:txBody>
          <a:bodyPr/>
          <a:lstStyle/>
          <a:p>
            <a:r>
              <a:rPr lang="fr-CH" sz="3200" noProof="0" dirty="0"/>
              <a:t>Système de formation duale</a:t>
            </a:r>
            <a:endParaRPr lang="de-CH" dirty="0"/>
          </a:p>
        </p:txBody>
      </p:sp>
      <p:sp>
        <p:nvSpPr>
          <p:cNvPr id="4" name="Fußzeilenplatzhalter 3">
            <a:extLst>
              <a:ext uri="{FF2B5EF4-FFF2-40B4-BE49-F238E27FC236}">
                <a16:creationId xmlns:a16="http://schemas.microsoft.com/office/drawing/2014/main" id="{EAEDECA7-7B0C-15D9-B72D-9F7F1D08D0C6}"/>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279598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6BB89-FD64-B18A-946C-33495AB85C9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2D89B94-2852-87B3-3DB0-CAB3693CB916}"/>
              </a:ext>
            </a:extLst>
          </p:cNvPr>
          <p:cNvSpPr>
            <a:spLocks noGrp="1"/>
          </p:cNvSpPr>
          <p:nvPr>
            <p:ph sz="quarter" idx="10"/>
          </p:nvPr>
        </p:nvSpPr>
        <p:spPr/>
        <p:txBody>
          <a:bodyPr/>
          <a:lstStyle/>
          <a:p>
            <a:pPr>
              <a:buFont typeface="Wingdings" panose="05000000000000000000" pitchFamily="2" charset="2"/>
              <a:buChar char="à"/>
            </a:pPr>
            <a:r>
              <a:rPr lang="fr-CH" noProof="0" dirty="0">
                <a:sym typeface="Wingdings" panose="05000000000000000000" pitchFamily="2" charset="2"/>
              </a:rPr>
              <a:t>Le travail écrit est axé sur la pratique</a:t>
            </a:r>
          </a:p>
          <a:p>
            <a:pPr>
              <a:buFont typeface="Wingdings" panose="05000000000000000000" pitchFamily="2" charset="2"/>
              <a:buChar char="à"/>
            </a:pPr>
            <a:r>
              <a:rPr lang="fr-CH" noProof="0" dirty="0">
                <a:sym typeface="Wingdings" panose="05000000000000000000" pitchFamily="2" charset="2"/>
              </a:rPr>
              <a:t>Il implique un mandant et un client</a:t>
            </a:r>
          </a:p>
          <a:p>
            <a:pPr>
              <a:buFont typeface="Wingdings" panose="05000000000000000000" pitchFamily="2" charset="2"/>
              <a:buChar char="à"/>
            </a:pPr>
            <a:r>
              <a:rPr lang="fr-CH" noProof="0" dirty="0">
                <a:sym typeface="Wingdings" panose="05000000000000000000" pitchFamily="2" charset="2"/>
              </a:rPr>
              <a:t>Dans certaines circonstances, la candidate ou le candidat se trouve impliqué/e dans le triangle relationnel</a:t>
            </a:r>
          </a:p>
          <a:p>
            <a:endParaRPr lang="de-CH" dirty="0"/>
          </a:p>
        </p:txBody>
      </p:sp>
      <p:sp>
        <p:nvSpPr>
          <p:cNvPr id="3" name="Titel 2">
            <a:extLst>
              <a:ext uri="{FF2B5EF4-FFF2-40B4-BE49-F238E27FC236}">
                <a16:creationId xmlns:a16="http://schemas.microsoft.com/office/drawing/2014/main" id="{A8BCCDEF-2CCA-FA65-AF09-22BD4A4DAF55}"/>
              </a:ext>
            </a:extLst>
          </p:cNvPr>
          <p:cNvSpPr>
            <a:spLocks noGrp="1"/>
          </p:cNvSpPr>
          <p:nvPr>
            <p:ph type="title"/>
          </p:nvPr>
        </p:nvSpPr>
        <p:spPr/>
        <p:txBody>
          <a:bodyPr/>
          <a:lstStyle/>
          <a:p>
            <a:r>
              <a:rPr lang="fr-CH" sz="3200" noProof="0" dirty="0"/>
              <a:t>... et conséquences pour le travail écrit</a:t>
            </a:r>
            <a:endParaRPr lang="de-CH" dirty="0"/>
          </a:p>
        </p:txBody>
      </p:sp>
      <p:sp>
        <p:nvSpPr>
          <p:cNvPr id="4" name="Fußzeilenplatzhalter 3">
            <a:extLst>
              <a:ext uri="{FF2B5EF4-FFF2-40B4-BE49-F238E27FC236}">
                <a16:creationId xmlns:a16="http://schemas.microsoft.com/office/drawing/2014/main" id="{75F58A8B-158D-5E8D-DE1A-F20CACB4328C}"/>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
        <p:nvSpPr>
          <p:cNvPr id="5" name="Gleichschenkliges Dreieck 4">
            <a:extLst>
              <a:ext uri="{FF2B5EF4-FFF2-40B4-BE49-F238E27FC236}">
                <a16:creationId xmlns:a16="http://schemas.microsoft.com/office/drawing/2014/main" id="{CE497F38-6A25-C99D-55C4-0C9C684EC60E}"/>
              </a:ext>
            </a:extLst>
          </p:cNvPr>
          <p:cNvSpPr/>
          <p:nvPr/>
        </p:nvSpPr>
        <p:spPr bwMode="auto">
          <a:xfrm>
            <a:off x="5792114" y="3483905"/>
            <a:ext cx="2232660" cy="1924707"/>
          </a:xfrm>
          <a:prstGeom prst="triangle">
            <a:avLst/>
          </a:prstGeom>
          <a:solidFill>
            <a:srgbClr val="FFFFCC"/>
          </a:solidFill>
          <a:ln w="12700" cap="flat" cmpd="sng" algn="ctr">
            <a:solidFill>
              <a:srgbClr val="0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400" b="0" i="0" u="none" strike="noStrike" kern="0" cap="none" spc="0" normalizeH="0" baseline="0" noProof="0">
              <a:ln>
                <a:noFill/>
              </a:ln>
              <a:solidFill>
                <a:srgbClr val="000000"/>
              </a:solidFill>
              <a:effectLst/>
              <a:uLnTx/>
              <a:uFillTx/>
              <a:latin typeface="Arial" charset="0"/>
            </a:endParaRPr>
          </a:p>
        </p:txBody>
      </p:sp>
      <p:sp>
        <p:nvSpPr>
          <p:cNvPr id="6" name="Textfeld 5">
            <a:extLst>
              <a:ext uri="{FF2B5EF4-FFF2-40B4-BE49-F238E27FC236}">
                <a16:creationId xmlns:a16="http://schemas.microsoft.com/office/drawing/2014/main" id="{49169F64-C5D7-0620-83D4-AF382C2D11CC}"/>
              </a:ext>
            </a:extLst>
          </p:cNvPr>
          <p:cNvSpPr txBox="1"/>
          <p:nvPr/>
        </p:nvSpPr>
        <p:spPr>
          <a:xfrm>
            <a:off x="6454734" y="3149041"/>
            <a:ext cx="880369" cy="307777"/>
          </a:xfrm>
          <a:prstGeom prst="rect">
            <a:avLst/>
          </a:prstGeom>
          <a:noFill/>
        </p:spPr>
        <p:txBody>
          <a:bodyPr wrap="none" rtlCol="0">
            <a:spAutoFit/>
          </a:bodyPr>
          <a:lstStyle/>
          <a:p>
            <a:pPr algn="ctr"/>
            <a:r>
              <a:rPr lang="de-CH" sz="1400" dirty="0">
                <a:solidFill>
                  <a:srgbClr val="000000"/>
                </a:solidFill>
                <a:latin typeface="Arial" charset="0"/>
              </a:rPr>
              <a:t>Mandant</a:t>
            </a:r>
          </a:p>
        </p:txBody>
      </p:sp>
      <p:sp>
        <p:nvSpPr>
          <p:cNvPr id="7" name="Textfeld 6">
            <a:extLst>
              <a:ext uri="{FF2B5EF4-FFF2-40B4-BE49-F238E27FC236}">
                <a16:creationId xmlns:a16="http://schemas.microsoft.com/office/drawing/2014/main" id="{B7724BC9-28DD-DF73-AD7B-6D7493C41300}"/>
              </a:ext>
            </a:extLst>
          </p:cNvPr>
          <p:cNvSpPr txBox="1"/>
          <p:nvPr/>
        </p:nvSpPr>
        <p:spPr>
          <a:xfrm>
            <a:off x="8131916" y="5384628"/>
            <a:ext cx="643125" cy="307777"/>
          </a:xfrm>
          <a:prstGeom prst="rect">
            <a:avLst/>
          </a:prstGeom>
          <a:noFill/>
        </p:spPr>
        <p:txBody>
          <a:bodyPr wrap="none" rtlCol="0">
            <a:spAutoFit/>
          </a:bodyPr>
          <a:lstStyle/>
          <a:p>
            <a:pPr algn="ctr"/>
            <a:r>
              <a:rPr lang="de-CH" sz="1400" dirty="0">
                <a:solidFill>
                  <a:srgbClr val="000000"/>
                </a:solidFill>
                <a:latin typeface="Arial" charset="0"/>
              </a:rPr>
              <a:t>Client</a:t>
            </a:r>
          </a:p>
        </p:txBody>
      </p:sp>
      <p:sp>
        <p:nvSpPr>
          <p:cNvPr id="8" name="Textfeld 7">
            <a:extLst>
              <a:ext uri="{FF2B5EF4-FFF2-40B4-BE49-F238E27FC236}">
                <a16:creationId xmlns:a16="http://schemas.microsoft.com/office/drawing/2014/main" id="{FDA816E2-3D8A-9B06-F61F-95CA65CD77A5}"/>
              </a:ext>
            </a:extLst>
          </p:cNvPr>
          <p:cNvSpPr txBox="1"/>
          <p:nvPr/>
        </p:nvSpPr>
        <p:spPr>
          <a:xfrm>
            <a:off x="6378019" y="4695220"/>
            <a:ext cx="1149674" cy="738664"/>
          </a:xfrm>
          <a:prstGeom prst="rect">
            <a:avLst/>
          </a:prstGeom>
          <a:noFill/>
        </p:spPr>
        <p:txBody>
          <a:bodyPr wrap="none" rtlCol="0">
            <a:spAutoFit/>
          </a:bodyPr>
          <a:lstStyle/>
          <a:p>
            <a:pPr algn="ctr"/>
            <a:r>
              <a:rPr lang="de-CH" sz="1400" dirty="0" err="1">
                <a:solidFill>
                  <a:srgbClr val="000000"/>
                </a:solidFill>
                <a:latin typeface="Arial" charset="0"/>
              </a:rPr>
              <a:t>Candidate</a:t>
            </a:r>
            <a:r>
              <a:rPr lang="de-CH" sz="1400" dirty="0">
                <a:solidFill>
                  <a:srgbClr val="000000"/>
                </a:solidFill>
                <a:latin typeface="Arial" charset="0"/>
              </a:rPr>
              <a:t> / </a:t>
            </a:r>
            <a:br>
              <a:rPr lang="de-CH" sz="1400" dirty="0">
                <a:solidFill>
                  <a:srgbClr val="000000"/>
                </a:solidFill>
                <a:latin typeface="Arial" charset="0"/>
              </a:rPr>
            </a:br>
            <a:r>
              <a:rPr lang="de-CH" sz="1400" dirty="0" err="1">
                <a:solidFill>
                  <a:srgbClr val="000000"/>
                </a:solidFill>
                <a:latin typeface="Arial" charset="0"/>
              </a:rPr>
              <a:t>candidat</a:t>
            </a:r>
            <a:r>
              <a:rPr lang="de-CH" sz="1400" dirty="0">
                <a:solidFill>
                  <a:srgbClr val="000000"/>
                </a:solidFill>
                <a:latin typeface="Arial" charset="0"/>
              </a:rPr>
              <a:t> /</a:t>
            </a:r>
            <a:br>
              <a:rPr lang="de-CH" sz="1400" dirty="0">
                <a:solidFill>
                  <a:srgbClr val="000000"/>
                </a:solidFill>
                <a:latin typeface="Arial" charset="0"/>
              </a:rPr>
            </a:br>
            <a:r>
              <a:rPr lang="de-CH" sz="1400" dirty="0">
                <a:solidFill>
                  <a:srgbClr val="000000"/>
                </a:solidFill>
                <a:latin typeface="Arial" charset="0"/>
              </a:rPr>
              <a:t>Auteur/trice</a:t>
            </a:r>
          </a:p>
        </p:txBody>
      </p:sp>
      <p:sp>
        <p:nvSpPr>
          <p:cNvPr id="9" name="Textfeld 8">
            <a:extLst>
              <a:ext uri="{FF2B5EF4-FFF2-40B4-BE49-F238E27FC236}">
                <a16:creationId xmlns:a16="http://schemas.microsoft.com/office/drawing/2014/main" id="{B7A80458-D507-7EDE-EBD8-85F684FE3BFB}"/>
              </a:ext>
            </a:extLst>
          </p:cNvPr>
          <p:cNvSpPr txBox="1"/>
          <p:nvPr/>
        </p:nvSpPr>
        <p:spPr>
          <a:xfrm>
            <a:off x="4048040" y="5392622"/>
            <a:ext cx="2143536" cy="307777"/>
          </a:xfrm>
          <a:prstGeom prst="rect">
            <a:avLst/>
          </a:prstGeom>
          <a:noFill/>
        </p:spPr>
        <p:txBody>
          <a:bodyPr wrap="none" rtlCol="0">
            <a:spAutoFit/>
          </a:bodyPr>
          <a:lstStyle/>
          <a:p>
            <a:pPr algn="ctr"/>
            <a:r>
              <a:rPr lang="de-CH" sz="1400" dirty="0" err="1">
                <a:solidFill>
                  <a:srgbClr val="000000"/>
                </a:solidFill>
                <a:latin typeface="Arial" charset="0"/>
              </a:rPr>
              <a:t>Supérieur</a:t>
            </a:r>
            <a:r>
              <a:rPr lang="de-CH" sz="1400" dirty="0">
                <a:solidFill>
                  <a:srgbClr val="000000"/>
                </a:solidFill>
                <a:latin typeface="Arial" charset="0"/>
              </a:rPr>
              <a:t>/e hiérarchique</a:t>
            </a:r>
          </a:p>
        </p:txBody>
      </p:sp>
    </p:spTree>
    <p:extLst>
      <p:ext uri="{BB962C8B-B14F-4D97-AF65-F5344CB8AC3E}">
        <p14:creationId xmlns:p14="http://schemas.microsoft.com/office/powerpoint/2010/main" val="217737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E8A66-E564-4C18-CF42-3C3869D66CF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2AAA24D-1381-7282-5F68-2D507A4C2298}"/>
              </a:ext>
            </a:extLst>
          </p:cNvPr>
          <p:cNvSpPr>
            <a:spLocks noGrp="1"/>
          </p:cNvSpPr>
          <p:nvPr>
            <p:ph sz="quarter" idx="10"/>
          </p:nvPr>
        </p:nvSpPr>
        <p:spPr/>
        <p:txBody>
          <a:bodyPr/>
          <a:lstStyle/>
          <a:p>
            <a:pPr>
              <a:tabLst>
                <a:tab pos="3676650" algn="l"/>
              </a:tabLst>
            </a:pPr>
            <a:r>
              <a:rPr lang="fr-CH" sz="2000" noProof="0" dirty="0"/>
              <a:t>Attribution de la mission : 					</a:t>
            </a:r>
            <a:r>
              <a:rPr lang="de-CH" sz="2000" dirty="0"/>
              <a:t>20.05.2025 </a:t>
            </a:r>
          </a:p>
          <a:p>
            <a:pPr>
              <a:tabLst>
                <a:tab pos="3676650" algn="l"/>
              </a:tabLst>
            </a:pPr>
            <a:r>
              <a:rPr lang="fr-CH" sz="2000" noProof="0" dirty="0">
                <a:cs typeface="Arial"/>
              </a:rPr>
              <a:t>Info à l’employeur : 					</a:t>
            </a:r>
            <a:r>
              <a:rPr lang="de-CH" sz="2000" dirty="0"/>
              <a:t>20.05.2025 </a:t>
            </a:r>
          </a:p>
          <a:p>
            <a:pPr>
              <a:tabLst>
                <a:tab pos="3676650" algn="l"/>
              </a:tabLst>
            </a:pPr>
            <a:r>
              <a:rPr lang="fr-CH" sz="2000" noProof="0" dirty="0"/>
              <a:t>Élaboration du projet de travail écrit («disposition»)</a:t>
            </a:r>
            <a:r>
              <a:rPr lang="fr-CH" sz="2000" noProof="0" dirty="0">
                <a:cs typeface="Arial"/>
              </a:rPr>
              <a:t>: </a:t>
            </a:r>
            <a:r>
              <a:rPr lang="fr-CH" sz="2000" dirty="0">
                <a:cs typeface="Arial"/>
              </a:rPr>
              <a:t>		</a:t>
            </a:r>
            <a:r>
              <a:rPr lang="fr-CH" sz="2000" noProof="0" dirty="0">
                <a:cs typeface="Arial"/>
              </a:rPr>
              <a:t>à partir du </a:t>
            </a:r>
            <a:r>
              <a:rPr lang="de-CH" sz="2000" dirty="0"/>
              <a:t>20.05.2025</a:t>
            </a:r>
            <a:endParaRPr lang="de-DE" sz="2000" dirty="0"/>
          </a:p>
          <a:p>
            <a:pPr>
              <a:tabLst>
                <a:tab pos="3676650" algn="l"/>
              </a:tabLst>
            </a:pPr>
            <a:r>
              <a:rPr lang="fr-CH" sz="2000" noProof="0" dirty="0"/>
              <a:t>Remise du projet : 					</a:t>
            </a:r>
            <a:r>
              <a:rPr lang="de-CH" sz="2000" dirty="0"/>
              <a:t>07.07. </a:t>
            </a:r>
            <a:r>
              <a:rPr lang="de-CH" sz="2000" dirty="0">
                <a:cs typeface="Arial"/>
              </a:rPr>
              <a:t>- 22.11.2025 </a:t>
            </a:r>
          </a:p>
          <a:p>
            <a:pPr>
              <a:tabLst>
                <a:tab pos="3676650" algn="l"/>
              </a:tabLst>
            </a:pPr>
            <a:r>
              <a:rPr lang="fr-CH" sz="2000" noProof="0" dirty="0" err="1"/>
              <a:t>Valdiation</a:t>
            </a:r>
            <a:r>
              <a:rPr lang="fr-CH" sz="2000" noProof="0" dirty="0"/>
              <a:t> du projet : max. 4 semaines après la remise</a:t>
            </a:r>
          </a:p>
          <a:p>
            <a:pPr>
              <a:tabLst>
                <a:tab pos="3676650" algn="l"/>
              </a:tabLst>
            </a:pPr>
            <a:r>
              <a:rPr lang="fr-CH" sz="2000" noProof="0" dirty="0"/>
              <a:t>Remise du travail écrit: 					</a:t>
            </a:r>
            <a:r>
              <a:rPr lang="de-CH" sz="2000" dirty="0"/>
              <a:t>24.04.2026</a:t>
            </a:r>
            <a:r>
              <a:rPr lang="de-CH" sz="2000" dirty="0">
                <a:cs typeface="Arial"/>
              </a:rPr>
              <a:t>, 13:00h</a:t>
            </a:r>
          </a:p>
          <a:p>
            <a:pPr>
              <a:tabLst>
                <a:tab pos="3676650" algn="l"/>
              </a:tabLst>
            </a:pPr>
            <a:r>
              <a:rPr lang="fr-CH" sz="2000" noProof="0" dirty="0"/>
              <a:t>Présentation et entretien professionnel :                        	</a:t>
            </a:r>
            <a:r>
              <a:rPr lang="de-CH" sz="2000" dirty="0">
                <a:cs typeface="Arial"/>
              </a:rPr>
              <a:t>29.06. - 03.07.2026</a:t>
            </a:r>
          </a:p>
          <a:p>
            <a:pPr>
              <a:tabLst>
                <a:tab pos="3676650" algn="l"/>
              </a:tabLst>
            </a:pPr>
            <a:endParaRPr lang="fr-CH" sz="2000" noProof="0" dirty="0">
              <a:ea typeface="+mn-lt"/>
              <a:cs typeface="Arial"/>
            </a:endParaRPr>
          </a:p>
          <a:p>
            <a:pPr marL="0" indent="0">
              <a:buNone/>
              <a:tabLst>
                <a:tab pos="3676650" algn="l"/>
              </a:tabLst>
            </a:pPr>
            <a:r>
              <a:rPr lang="fr-CH" sz="2000" noProof="0" dirty="0">
                <a:ea typeface="+mn-lt"/>
                <a:cs typeface="Arial"/>
              </a:rPr>
              <a:t>Vous trouverez toutes les dates des examens professionnels 2026 dans l'annexe 5 des directives.</a:t>
            </a:r>
            <a:endParaRPr lang="fr-CH" sz="2000" noProof="0" dirty="0">
              <a:ea typeface="+mn-lt"/>
              <a:cs typeface="+mn-lt"/>
            </a:endParaRPr>
          </a:p>
          <a:p>
            <a:endParaRPr lang="de-CH" dirty="0"/>
          </a:p>
        </p:txBody>
      </p:sp>
      <p:sp>
        <p:nvSpPr>
          <p:cNvPr id="3" name="Titel 2">
            <a:extLst>
              <a:ext uri="{FF2B5EF4-FFF2-40B4-BE49-F238E27FC236}">
                <a16:creationId xmlns:a16="http://schemas.microsoft.com/office/drawing/2014/main" id="{B2588518-904C-999B-1E63-7F1EAA097B46}"/>
              </a:ext>
            </a:extLst>
          </p:cNvPr>
          <p:cNvSpPr>
            <a:spLocks noGrp="1"/>
          </p:cNvSpPr>
          <p:nvPr>
            <p:ph type="title"/>
          </p:nvPr>
        </p:nvSpPr>
        <p:spPr/>
        <p:txBody>
          <a:bodyPr/>
          <a:lstStyle/>
          <a:p>
            <a:r>
              <a:rPr lang="fr-CH" noProof="0" dirty="0"/>
              <a:t>Date du travail écrit</a:t>
            </a:r>
            <a:endParaRPr lang="de-CH" dirty="0"/>
          </a:p>
        </p:txBody>
      </p:sp>
      <p:sp>
        <p:nvSpPr>
          <p:cNvPr id="4" name="Fußzeilenplatzhalter 3">
            <a:extLst>
              <a:ext uri="{FF2B5EF4-FFF2-40B4-BE49-F238E27FC236}">
                <a16:creationId xmlns:a16="http://schemas.microsoft.com/office/drawing/2014/main" id="{CC6AB5D4-7F3B-7E22-5132-C8E391C83424}"/>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spTree>
    <p:extLst>
      <p:ext uri="{BB962C8B-B14F-4D97-AF65-F5344CB8AC3E}">
        <p14:creationId xmlns:p14="http://schemas.microsoft.com/office/powerpoint/2010/main" val="85076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BDDD-0F4C-BE7B-DFA3-1DF6D7E460A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9F07F03-9555-E1C1-49C7-1AD13C34BEEE}"/>
              </a:ext>
            </a:extLst>
          </p:cNvPr>
          <p:cNvSpPr>
            <a:spLocks noGrp="1"/>
          </p:cNvSpPr>
          <p:nvPr>
            <p:ph sz="quarter" idx="10"/>
          </p:nvPr>
        </p:nvSpPr>
        <p:spPr/>
        <p:txBody>
          <a:bodyPr/>
          <a:lstStyle/>
          <a:p>
            <a:r>
              <a:rPr lang="fr-CH" u="sng" noProof="0" dirty="0">
                <a:sym typeface="Wingdings" panose="05000000000000000000" pitchFamily="2" charset="2"/>
              </a:rPr>
              <a:t>Aide-mémoire </a:t>
            </a:r>
            <a:r>
              <a:rPr lang="fr-CH" u="sng" dirty="0">
                <a:sym typeface="Wingdings" panose="05000000000000000000" pitchFamily="2" charset="2"/>
              </a:rPr>
              <a:t>(</a:t>
            </a:r>
            <a:r>
              <a:rPr lang="fr-CH" dirty="0">
                <a:sym typeface="Wingdings" panose="05000000000000000000" pitchFamily="2" charset="2"/>
              </a:rPr>
              <a:t>actuel)</a:t>
            </a:r>
            <a:r>
              <a:rPr lang="fr-CH" u="sng" dirty="0">
                <a:sym typeface="Wingdings" panose="05000000000000000000" pitchFamily="2" charset="2"/>
              </a:rPr>
              <a:t> </a:t>
            </a:r>
            <a:r>
              <a:rPr lang="fr-CH" u="sng" noProof="0" dirty="0">
                <a:sym typeface="Wingdings" panose="05000000000000000000" pitchFamily="2" charset="2"/>
              </a:rPr>
              <a:t>de l’épreuve 1</a:t>
            </a:r>
            <a:endParaRPr lang="fr-CH" noProof="0" dirty="0"/>
          </a:p>
          <a:p>
            <a:endParaRPr lang="de-CH" dirty="0"/>
          </a:p>
        </p:txBody>
      </p:sp>
      <p:sp>
        <p:nvSpPr>
          <p:cNvPr id="3" name="Titel 2">
            <a:extLst>
              <a:ext uri="{FF2B5EF4-FFF2-40B4-BE49-F238E27FC236}">
                <a16:creationId xmlns:a16="http://schemas.microsoft.com/office/drawing/2014/main" id="{0AFCFA32-EEB2-31E1-1A6A-EC974FC8BF13}"/>
              </a:ext>
            </a:extLst>
          </p:cNvPr>
          <p:cNvSpPr>
            <a:spLocks noGrp="1"/>
          </p:cNvSpPr>
          <p:nvPr>
            <p:ph type="title"/>
          </p:nvPr>
        </p:nvSpPr>
        <p:spPr/>
        <p:txBody>
          <a:bodyPr/>
          <a:lstStyle/>
          <a:p>
            <a:r>
              <a:rPr lang="fr-CH" noProof="0" dirty="0"/>
              <a:t>Le travail écrit en détail</a:t>
            </a:r>
            <a:endParaRPr lang="de-CH" dirty="0"/>
          </a:p>
        </p:txBody>
      </p:sp>
      <p:sp>
        <p:nvSpPr>
          <p:cNvPr id="4" name="Fußzeilenplatzhalter 3">
            <a:extLst>
              <a:ext uri="{FF2B5EF4-FFF2-40B4-BE49-F238E27FC236}">
                <a16:creationId xmlns:a16="http://schemas.microsoft.com/office/drawing/2014/main" id="{EA337A78-12BE-03FF-631F-E1EA14E1328D}"/>
              </a:ext>
            </a:extLst>
          </p:cNvPr>
          <p:cNvSpPr>
            <a:spLocks noGrp="1"/>
          </p:cNvSpPr>
          <p:nvPr>
            <p:ph type="ftr" sz="quarter" idx="3"/>
          </p:nvPr>
        </p:nvSpPr>
        <p:spPr/>
        <p:txBody>
          <a:bodyPr/>
          <a:lstStyle/>
          <a:p>
            <a:r>
              <a:rPr lang="fr-FR"/>
              <a:t>Examen professionnel « Instructeurs / instructrices de la protection civile avec brevet fédéral »</a:t>
            </a:r>
            <a:endParaRPr lang="de-CH"/>
          </a:p>
          <a:p>
            <a:r>
              <a:rPr lang="de-CH" b="0"/>
              <a:t>Direction d’examen</a:t>
            </a:r>
            <a:endParaRPr lang="de-CH" b="0" dirty="0"/>
          </a:p>
        </p:txBody>
      </p:sp>
      <p:pic>
        <p:nvPicPr>
          <p:cNvPr id="5" name="Grafik 5">
            <a:extLst>
              <a:ext uri="{FF2B5EF4-FFF2-40B4-BE49-F238E27FC236}">
                <a16:creationId xmlns:a16="http://schemas.microsoft.com/office/drawing/2014/main" id="{0E7117FA-F293-3AE8-EC3D-B58DCC965EA9}"/>
              </a:ext>
            </a:extLst>
          </p:cNvPr>
          <p:cNvPicPr>
            <a:picLocks noChangeAspect="1"/>
          </p:cNvPicPr>
          <p:nvPr/>
        </p:nvPicPr>
        <p:blipFill>
          <a:blip r:embed="rId2"/>
          <a:stretch>
            <a:fillRect/>
          </a:stretch>
        </p:blipFill>
        <p:spPr>
          <a:xfrm rot="871773">
            <a:off x="5245390" y="2398732"/>
            <a:ext cx="4536000" cy="395349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0346937"/>
      </p:ext>
    </p:extLst>
  </p:cSld>
  <p:clrMapOvr>
    <a:masterClrMapping/>
  </p:clrMapOvr>
</p:sld>
</file>

<file path=ppt/theme/theme1.xml><?xml version="1.0" encoding="utf-8"?>
<a:theme xmlns:a="http://schemas.openxmlformats.org/drawingml/2006/main" name="CDBUND-Master">
  <a:themeElements>
    <a:clrScheme name="CDBUND-Master v3.13">
      <a:dk1>
        <a:sysClr val="windowText" lastClr="000000"/>
      </a:dk1>
      <a:lt1>
        <a:sysClr val="window" lastClr="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fontScheme name="CDBUND-Master-v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DBUND-Master-v3 13">
        <a:dk1>
          <a:srgbClr val="000000"/>
        </a:dk1>
        <a:lt1>
          <a:srgbClr val="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93687663] Präsentation 169 mit Hierarchiestufen  Presentation 16.9 with hierarchy levels  Présentation 169 avec écholons hiéarchiques  Presentazione 169 con livelli gerarchici.pptx" id="{FC971263-9FCB-40E4-93B9-7148DE9B373F}" vid="{47E1C514-55C6-4913-AE31-70A98A7E8D06}"/>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AD7FD9C1818A44A88B464B34A6C0620" ma:contentTypeVersion="2" ma:contentTypeDescription="Ein neues Dokument erstellen." ma:contentTypeScope="" ma:versionID="6545c9f66b00a642f2c69af5abb6d183">
  <xsd:schema xmlns:xsd="http://www.w3.org/2001/XMLSchema" xmlns:xs="http://www.w3.org/2001/XMLSchema" xmlns:p="http://schemas.microsoft.com/office/2006/metadata/properties" xmlns:ns2="269108bf-bb31-4eed-9de3-7d919c6d887b" targetNamespace="http://schemas.microsoft.com/office/2006/metadata/properties" ma:root="true" ma:fieldsID="6c54906c2580dc822e2db3917f6d5e86" ns2:_="">
    <xsd:import namespace="269108bf-bb31-4eed-9de3-7d919c6d887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108bf-bb31-4eed-9de3-7d919c6d887b"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DB35D-F828-4804-B7E1-60B92A21CCAA}">
  <ds:schemaRefs>
    <ds:schemaRef ds:uri="http://schemas.microsoft.com/sharepoint/v3/contenttype/forms"/>
  </ds:schemaRefs>
</ds:datastoreItem>
</file>

<file path=customXml/itemProps2.xml><?xml version="1.0" encoding="utf-8"?>
<ds:datastoreItem xmlns:ds="http://schemas.openxmlformats.org/officeDocument/2006/customXml" ds:itemID="{23F814F9-2F65-480C-B96A-1EC75F165DA2}">
  <ds:schemaRef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infopath/2007/PartnerControls"/>
    <ds:schemaRef ds:uri="269108bf-bb31-4eed-9de3-7d919c6d887b"/>
    <ds:schemaRef ds:uri="http://purl.org/dc/terms/"/>
  </ds:schemaRefs>
</ds:datastoreItem>
</file>

<file path=customXml/itemProps3.xml><?xml version="1.0" encoding="utf-8"?>
<ds:datastoreItem xmlns:ds="http://schemas.openxmlformats.org/officeDocument/2006/customXml" ds:itemID="{AE9825F7-E105-49A3-97BD-B8B36CCBB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108bf-bb31-4eed-9de3-7d919c6d8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4PR Praesentation 16-9 2021-07_DE</Template>
  <TotalTime>0</TotalTime>
  <Words>1955</Words>
  <Application>Microsoft Office PowerPoint</Application>
  <PresentationFormat>Breitbild</PresentationFormat>
  <Paragraphs>237</Paragraphs>
  <Slides>31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Times</vt:lpstr>
      <vt:lpstr>Wingdings</vt:lpstr>
      <vt:lpstr>CDBUND-Master</vt:lpstr>
      <vt:lpstr>Examen professionnel Attribution de la mission de travail écrit </vt:lpstr>
      <vt:lpstr>Contenu</vt:lpstr>
      <vt:lpstr>Direction des examens &amp; experts</vt:lpstr>
      <vt:lpstr>Informations concernant les examens professionnels</vt:lpstr>
      <vt:lpstr>Informations concernant les examens professionnels</vt:lpstr>
      <vt:lpstr>Système de formation duale</vt:lpstr>
      <vt:lpstr>... et conséquences pour le travail écrit</vt:lpstr>
      <vt:lpstr>Date du travail écrit</vt:lpstr>
      <vt:lpstr>Le travail écrit en détail</vt:lpstr>
      <vt:lpstr>Objectif du travail écrit</vt:lpstr>
      <vt:lpstr>Objectif du travail écrit</vt:lpstr>
      <vt:lpstr>Mission concrète</vt:lpstr>
      <vt:lpstr>Mission concrète</vt:lpstr>
      <vt:lpstr>Mission concrète</vt:lpstr>
      <vt:lpstr>Contenu du travail écrit</vt:lpstr>
      <vt:lpstr>Contenu du travail écrit</vt:lpstr>
      <vt:lpstr>Contenu du travail écrit</vt:lpstr>
      <vt:lpstr>Contenu du travail écrit</vt:lpstr>
      <vt:lpstr>Contenu du travail écrit</vt:lpstr>
      <vt:lpstr>Étapes vers l'objectif</vt:lpstr>
      <vt:lpstr>Projet  utiliser le formulaire</vt:lpstr>
      <vt:lpstr>Projet  utiliser le formulaire</vt:lpstr>
      <vt:lpstr>Rédaction du travail écrit</vt:lpstr>
      <vt:lpstr>Évaluation du travail écrit</vt:lpstr>
      <vt:lpstr>Évaluation du travail écrit</vt:lpstr>
      <vt:lpstr>Évaluation du travail écrit</vt:lpstr>
      <vt:lpstr>Documents</vt:lpstr>
      <vt:lpstr>Document de formation Travail écrit</vt:lpstr>
      <vt:lpstr>Récapitulation</vt:lpstr>
      <vt:lpstr>Date du travail écrit</vt:lpstr>
      <vt:lpstr>Q&amp;A</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Linder Jasmin BABS</dc:creator>
  <cp:lastModifiedBy>Bieri Markus BABS</cp:lastModifiedBy>
  <cp:revision>11</cp:revision>
  <cp:lastPrinted>2018-09-18T13:59:02Z</cp:lastPrinted>
  <dcterms:created xsi:type="dcterms:W3CDTF">2021-07-14T06:58:26Z</dcterms:created>
  <dcterms:modified xsi:type="dcterms:W3CDTF">2025-04-10T12:52:41Z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äsentationsdatum">
    <vt:lpwstr>/data:Dokument/data:Erstellungsdatum/data:Langformat</vt:lpwstr>
  </property>
  <property fmtid="{D5CDD505-2E9C-101B-9397-08002B2CF9AE}" pid="3" name="Autor Nachname">
    <vt:lpwstr>/data:Dokument/data:Benutzer/data:Person/data:Nachname</vt:lpwstr>
  </property>
  <property fmtid="{D5CDD505-2E9C-101B-9397-08002B2CF9AE}" pid="4" name="Autor Vorname">
    <vt:lpwstr>/data:Dokument/data:Benutzer/data:Person/data:Vorname</vt:lpwstr>
  </property>
  <property fmtid="{D5CDD505-2E9C-101B-9397-08002B2CF9AE}" pid="5" name="ContentTypeId">
    <vt:lpwstr>0x010100FAD7FD9C1818A44A88B464B34A6C0620</vt:lpwstr>
  </property>
  <property fmtid="{D5CDD505-2E9C-101B-9397-08002B2CF9AE}" pid="6" name="MSIP_Label_245c3252-146d-46f3-8062-82cd8c8d7e7d_Enabled">
    <vt:lpwstr>true</vt:lpwstr>
  </property>
  <property fmtid="{D5CDD505-2E9C-101B-9397-08002B2CF9AE}" pid="7" name="MSIP_Label_245c3252-146d-46f3-8062-82cd8c8d7e7d_SetDate">
    <vt:lpwstr>2025-04-08T12:44:37Z</vt:lpwstr>
  </property>
  <property fmtid="{D5CDD505-2E9C-101B-9397-08002B2CF9AE}" pid="8" name="MSIP_Label_245c3252-146d-46f3-8062-82cd8c8d7e7d_Method">
    <vt:lpwstr>Privileged</vt:lpwstr>
  </property>
  <property fmtid="{D5CDD505-2E9C-101B-9397-08002B2CF9AE}" pid="9" name="MSIP_Label_245c3252-146d-46f3-8062-82cd8c8d7e7d_Name">
    <vt:lpwstr>L1</vt:lpwstr>
  </property>
  <property fmtid="{D5CDD505-2E9C-101B-9397-08002B2CF9AE}" pid="10" name="MSIP_Label_245c3252-146d-46f3-8062-82cd8c8d7e7d_SiteId">
    <vt:lpwstr>6ae27add-8276-4a38-88c1-3a9c1f973767</vt:lpwstr>
  </property>
  <property fmtid="{D5CDD505-2E9C-101B-9397-08002B2CF9AE}" pid="11" name="MSIP_Label_245c3252-146d-46f3-8062-82cd8c8d7e7d_ActionId">
    <vt:lpwstr>c5b4283d-26df-4c35-954c-ec481a3bcfce</vt:lpwstr>
  </property>
  <property fmtid="{D5CDD505-2E9C-101B-9397-08002B2CF9AE}" pid="12" name="MSIP_Label_245c3252-146d-46f3-8062-82cd8c8d7e7d_ContentBits">
    <vt:lpwstr>0</vt:lpwstr>
  </property>
  <property fmtid="{D5CDD505-2E9C-101B-9397-08002B2CF9AE}" pid="13" name="MSIP_Label_245c3252-146d-46f3-8062-82cd8c8d7e7d_Tag">
    <vt:lpwstr>10, 0, 1, 1</vt:lpwstr>
  </property>
</Properties>
</file>