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64" r:id="rId5"/>
    <p:sldId id="280" r:id="rId6"/>
    <p:sldId id="345" r:id="rId7"/>
    <p:sldId id="367" r:id="rId8"/>
    <p:sldId id="368" r:id="rId9"/>
    <p:sldId id="325" r:id="rId10"/>
    <p:sldId id="379" r:id="rId11"/>
    <p:sldId id="378" r:id="rId12"/>
    <p:sldId id="384" r:id="rId13"/>
    <p:sldId id="382" r:id="rId14"/>
    <p:sldId id="383" r:id="rId15"/>
    <p:sldId id="401" r:id="rId16"/>
    <p:sldId id="402" r:id="rId17"/>
    <p:sldId id="372" r:id="rId18"/>
    <p:sldId id="389" r:id="rId19"/>
    <p:sldId id="381" r:id="rId20"/>
    <p:sldId id="385" r:id="rId21"/>
    <p:sldId id="386" r:id="rId22"/>
    <p:sldId id="387" r:id="rId23"/>
    <p:sldId id="388" r:id="rId24"/>
    <p:sldId id="394" r:id="rId25"/>
    <p:sldId id="398" r:id="rId26"/>
    <p:sldId id="390" r:id="rId27"/>
    <p:sldId id="391" r:id="rId28"/>
    <p:sldId id="392" r:id="rId29"/>
    <p:sldId id="393" r:id="rId30"/>
    <p:sldId id="395" r:id="rId31"/>
    <p:sldId id="404" r:id="rId32"/>
    <p:sldId id="396" r:id="rId33"/>
    <p:sldId id="407" r:id="rId34"/>
    <p:sldId id="370" r:id="rId35"/>
  </p:sldIdLst>
  <p:sldSz cx="9144000" cy="6858000" type="screen4x3"/>
  <p:notesSz cx="7315200" cy="9601200"/>
  <p:defaultTextStyle>
    <a:defPPr>
      <a:defRPr lang="de-CH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ürtler Claudia BABS" initials="BABSGUEC" lastIdx="16" clrIdx="0">
    <p:extLst>
      <p:ext uri="{19B8F6BF-5375-455C-9EA6-DF929625EA0E}">
        <p15:presenceInfo xmlns:p15="http://schemas.microsoft.com/office/powerpoint/2012/main" userId="Gürtler Claudia BAB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D181E"/>
    <a:srgbClr val="008000"/>
    <a:srgbClr val="33CC33"/>
    <a:srgbClr val="99FF99"/>
    <a:srgbClr val="F0F5FD"/>
    <a:srgbClr val="E8F0F8"/>
    <a:srgbClr val="E6E6E6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5" autoAdjust="0"/>
    <p:restoredTop sz="73418" autoAdjust="0"/>
  </p:normalViewPr>
  <p:slideViewPr>
    <p:cSldViewPr snapToGrid="0">
      <p:cViewPr varScale="1">
        <p:scale>
          <a:sx n="118" d="100"/>
          <a:sy n="118" d="100"/>
        </p:scale>
        <p:origin x="31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998665" y="169406"/>
            <a:ext cx="1345204" cy="2461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1422" tIns="45709" rIns="91422" bIns="45709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000" b="1"/>
              <a:t>KLASSIFIZIERUNG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036249" y="383865"/>
            <a:ext cx="1897989" cy="55737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Stand TT.MM.JJ</a:t>
            </a:r>
            <a:endParaRPr lang="fr-CH"/>
          </a:p>
        </p:txBody>
      </p:sp>
      <p:sp>
        <p:nvSpPr>
          <p:cNvPr id="20488" name="Rectangle 8"/>
          <p:cNvSpPr>
            <a:spLocks noGrp="1" noChangeAspect="1" noChangeArrowheads="1"/>
          </p:cNvSpPr>
          <p:nvPr>
            <p:ph type="hdr" sz="quarter"/>
          </p:nvPr>
        </p:nvSpPr>
        <p:spPr bwMode="auto">
          <a:xfrm>
            <a:off x="348505" y="383864"/>
            <a:ext cx="3874562" cy="55583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48506" y="9068397"/>
            <a:ext cx="3177551" cy="45449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97" tIns="45648" rIns="91297" bIns="45648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fr-CH"/>
              <a:t>Referent oder Herausgeber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036247" y="9068397"/>
            <a:ext cx="1899697" cy="45449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97" tIns="45648" rIns="91297" bIns="45648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1EDE470-A6F6-4F83-8C5D-E1B34CA0EDDD}" type="slidenum">
              <a:rPr lang="fr-CH"/>
              <a:pPr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5313" y="1047750"/>
            <a:ext cx="2325687" cy="1743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01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48507" y="2929649"/>
            <a:ext cx="6587438" cy="613874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88" tIns="45644" rIns="91288" bIns="45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Klicken Sie, um die Formate des Vorlagentextes zu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endParaRPr lang="de-CH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034539" y="382328"/>
            <a:ext cx="1897988" cy="55737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Stand TT.MM.JJ</a:t>
            </a:r>
            <a:endParaRPr lang="fr-CH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8506" y="382328"/>
            <a:ext cx="3872854" cy="55737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288" tIns="45644" rIns="91288" bIns="45644" numCol="1" anchor="ctr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663943" y="104412"/>
            <a:ext cx="3977063" cy="2461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91422" tIns="45709" rIns="91422" bIns="45709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1000" b="1"/>
              <a:t>KLASSIFIZIERUNG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8506" y="9068397"/>
            <a:ext cx="3177551" cy="4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l" defTabSz="915986" eaLnBrk="1" hangingPunct="1">
              <a:defRPr sz="1000"/>
            </a:lvl1pPr>
          </a:lstStyle>
          <a:p>
            <a:r>
              <a:rPr lang="de-CH"/>
              <a:t>Referent oder Herausgeber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036247" y="9068397"/>
            <a:ext cx="1899697" cy="4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6" eaLnBrk="1" hangingPunct="1">
              <a:defRPr sz="1000"/>
            </a:lvl1pPr>
          </a:lstStyle>
          <a:p>
            <a:fld id="{9B60967D-CA13-468E-B106-0AFFEE6216B1}" type="slidenum">
              <a:rPr lang="de-CH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180975" indent="-180975" algn="l" rtl="0" fontAlgn="base">
      <a:spcBef>
        <a:spcPct val="5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38163" indent="-177800" algn="l" rtl="0" fontAlgn="base">
      <a:spcBef>
        <a:spcPct val="30000"/>
      </a:spcBef>
      <a:spcAft>
        <a:spcPct val="0"/>
      </a:spcAft>
      <a:buFont typeface="Arial" charset="0"/>
      <a:buChar char="–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895350" indent="-177800" algn="l" rtl="0" fontAlgn="base">
      <a:spcBef>
        <a:spcPct val="30000"/>
      </a:spcBef>
      <a:spcAft>
        <a:spcPct val="0"/>
      </a:spcAft>
      <a:buFont typeface="Arial" charset="0"/>
      <a:buChar char="º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257300" indent="-182563" algn="l" rtl="0" fontAlgn="base">
      <a:lnSpc>
        <a:spcPct val="90000"/>
      </a:lnSpc>
      <a:spcBef>
        <a:spcPct val="2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436688" algn="l" rtl="0" fontAlgn="base">
      <a:lnSpc>
        <a:spcPct val="9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/>
          <p:cNvSpPr>
            <a:spLocks noGrp="1" noChangeArrowheads="1"/>
          </p:cNvSpPr>
          <p:nvPr>
            <p:ph type="dt" sz="quarter" idx="1"/>
          </p:nvPr>
        </p:nvSpPr>
        <p:spPr>
          <a:ln/>
        </p:spPr>
        <p:txBody>
          <a:bodyPr/>
          <a:lstStyle/>
          <a:p>
            <a:r>
              <a:rPr lang="de-DE"/>
              <a:t>Stand TT.MM.JJ</a:t>
            </a:r>
            <a:endParaRPr lang="fr-CH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CH"/>
              <a:t>Referent oder Herausgeber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76F87-E870-4B99-B94F-B2F638636A61}" type="slidenum">
              <a:rPr lang="de-CH"/>
              <a:pPr/>
              <a:t>1</a:t>
            </a:fld>
            <a:endParaRPr lang="de-CH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48507" y="2929649"/>
            <a:ext cx="6587438" cy="613874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1288" tIns="45644" rIns="91288" bIns="45644"/>
          <a:lstStyle/>
          <a:p>
            <a:pPr marL="1257297" lvl="3" indent="-182562" algn="l" eaLnBrk="1" hangingPunct="1">
              <a:lnSpc>
                <a:spcPct val="90000"/>
              </a:lnSpc>
              <a:spcBef>
                <a:spcPct val="20000"/>
              </a:spcBef>
            </a:pPr>
            <a:endParaRPr lang="de-DE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5036247" y="9068397"/>
            <a:ext cx="1899697" cy="4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568" tIns="45784" rIns="91568" bIns="45784" anchor="b"/>
          <a:lstStyle/>
          <a:p>
            <a:pPr algn="r" defTabSz="915986" eaLnBrk="1" hangingPunct="1"/>
            <a:fld id="{39815127-C452-4EED-BC99-DD7C190A1320}" type="slidenum">
              <a:rPr lang="de-CH" sz="1000"/>
              <a:pPr algn="r" defTabSz="915986" eaLnBrk="1" hangingPunct="1"/>
              <a:t>1</a:t>
            </a:fld>
            <a:endParaRPr lang="de-CH" sz="1000"/>
          </a:p>
        </p:txBody>
      </p:sp>
      <p:sp>
        <p:nvSpPr>
          <p:cNvPr id="80911" name="Rectangle 15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12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quarter" idx="1"/>
          </p:nvPr>
        </p:nvSpPr>
        <p:spPr>
          <a:ln/>
        </p:spPr>
        <p:txBody>
          <a:bodyPr/>
          <a:lstStyle/>
          <a:p>
            <a:r>
              <a:rPr lang="de-DE"/>
              <a:t>Stand TT.MM.JJ</a:t>
            </a:r>
            <a:endParaRPr lang="fr-CH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CH"/>
              <a:t>Referent oder Herausgeber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86890-19DF-47FD-AEFF-16CBBC7AEBC8}" type="slidenum">
              <a:rPr lang="de-CH"/>
              <a:pPr/>
              <a:t>2</a:t>
            </a:fld>
            <a:endParaRPr lang="de-CH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de-DE"/>
              <a:t>Stand TT.MM.JJ</a:t>
            </a:r>
            <a:endParaRPr lang="fr-CH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CH"/>
              <a:t>Referent oder Herausgeber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7339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Begründung des Zeitpunkts der zur Verfügung Stellung des Beurteilungsrasters:</a:t>
            </a:r>
            <a:br>
              <a:rPr lang="de-DE" dirty="0"/>
            </a:br>
            <a:r>
              <a:rPr lang="de-DE" dirty="0"/>
              <a:t>Erfahrungsbasierte Optimierungen zu Gunsten der Kandidatin / des Kandidaten, die BP des letzten Lehrgangs findet rund einen Monat nach Erteilung des Auftrags zur Facharbeit statt.</a:t>
            </a:r>
          </a:p>
          <a:p>
            <a:pPr marL="0" indent="0">
              <a:buNone/>
            </a:pPr>
            <a:r>
              <a:rPr lang="de-DE" dirty="0"/>
              <a:t>In der Regle betreffen die Veränderungen nur wenige Punkte (vgl. Beurteilungsraster vorheriger Prüfungen)</a:t>
            </a:r>
          </a:p>
          <a:p>
            <a:pPr marL="0" indent="0">
              <a:buNone/>
            </a:pPr>
            <a:r>
              <a:rPr lang="de-DE" dirty="0"/>
              <a:t> 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r>
              <a:rPr lang="de-DE"/>
              <a:t>Stand TT.MM.JJ</a:t>
            </a:r>
            <a:endParaRPr lang="fr-CH"/>
          </a:p>
        </p:txBody>
      </p:sp>
      <p:sp>
        <p:nvSpPr>
          <p:cNvPr id="5" name="Kopfzeilenplatzhalt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Bezeichnung des Anlasses mit Datum bzw Geschäft / Vorhaben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CH"/>
              <a:t>Referent oder Herausgeber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0967D-CA13-468E-B106-0AFFEE6216B1}" type="slidenum">
              <a:rPr lang="de-CH" smtClean="0"/>
              <a:pPr/>
              <a:t>27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929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4560888" y="354013"/>
            <a:ext cx="3372718" cy="270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spcBef>
                <a:spcPct val="100000"/>
              </a:spcBef>
            </a:pPr>
            <a:r>
              <a:rPr lang="fr-CH" sz="900" b="1" dirty="0" err="1"/>
              <a:t>Bundesamt</a:t>
            </a:r>
            <a:r>
              <a:rPr lang="fr-CH" sz="900" b="1" dirty="0"/>
              <a:t> </a:t>
            </a:r>
            <a:r>
              <a:rPr lang="fr-CH" sz="900" b="1" dirty="0" err="1"/>
              <a:t>für</a:t>
            </a:r>
            <a:r>
              <a:rPr lang="fr-CH" sz="900" b="1" dirty="0"/>
              <a:t> </a:t>
            </a:r>
            <a:r>
              <a:rPr lang="fr-CH" sz="900" b="1" dirty="0" err="1"/>
              <a:t>Bevölkerungsschutz</a:t>
            </a:r>
            <a:r>
              <a:rPr lang="fr-CH" sz="900" b="1" dirty="0"/>
              <a:t> BABS</a:t>
            </a:r>
          </a:p>
          <a:p>
            <a:pPr algn="l">
              <a:lnSpc>
                <a:spcPct val="45000"/>
              </a:lnSpc>
              <a:spcBef>
                <a:spcPct val="50000"/>
              </a:spcBef>
            </a:pPr>
            <a:r>
              <a:rPr lang="fr-CH" sz="900" dirty="0"/>
              <a:t>GB Ausbildung, FB </a:t>
            </a:r>
            <a:r>
              <a:rPr lang="fr-CH" sz="900" dirty="0" err="1"/>
              <a:t>Wissensmanagement</a:t>
            </a:r>
            <a:r>
              <a:rPr lang="fr-CH" sz="900" dirty="0"/>
              <a:t>, </a:t>
            </a:r>
            <a:r>
              <a:rPr lang="fr-CH" sz="900" dirty="0" err="1"/>
              <a:t>Projekt</a:t>
            </a:r>
            <a:r>
              <a:rPr lang="fr-CH" sz="900" dirty="0"/>
              <a:t> ZSI mit </a:t>
            </a:r>
            <a:r>
              <a:rPr lang="fr-CH" sz="900" dirty="0" err="1"/>
              <a:t>eidg</a:t>
            </a:r>
            <a:r>
              <a:rPr lang="fr-CH" sz="900" dirty="0"/>
              <a:t>. FA</a:t>
            </a:r>
          </a:p>
        </p:txBody>
      </p:sp>
      <p:pic>
        <p:nvPicPr>
          <p:cNvPr id="23589" name="Picture 37" descr="Logo_CMYK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8525" y="387350"/>
            <a:ext cx="19970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03CEAF8-D8FF-8722-5F0B-2C0EB96CBE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32881" y="354013"/>
            <a:ext cx="5541744" cy="7193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88163" y="279400"/>
            <a:ext cx="1873250" cy="58864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68413" y="279400"/>
            <a:ext cx="5467350" cy="588645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60775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9050" y="1449388"/>
            <a:ext cx="3662363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33400" y="304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CH" sz="2400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268413" y="279400"/>
            <a:ext cx="74612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Klicken Sie, um das Titelformat zu bearbeiten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75" y="1449388"/>
            <a:ext cx="7475538" cy="471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dirty="0" err="1"/>
              <a:t>Klicken</a:t>
            </a:r>
            <a:r>
              <a:rPr lang="fr-CH" dirty="0"/>
              <a:t> </a:t>
            </a:r>
            <a:r>
              <a:rPr lang="fr-CH" dirty="0" err="1"/>
              <a:t>Sie</a:t>
            </a:r>
            <a:r>
              <a:rPr lang="fr-CH" dirty="0"/>
              <a:t>, </a:t>
            </a:r>
            <a:r>
              <a:rPr lang="fr-CH" dirty="0" err="1"/>
              <a:t>um</a:t>
            </a:r>
            <a:r>
              <a:rPr lang="fr-CH" dirty="0"/>
              <a:t> die Formate des </a:t>
            </a:r>
            <a:r>
              <a:rPr lang="fr-CH" dirty="0" err="1"/>
              <a:t>Vorlagentextes</a:t>
            </a:r>
            <a:r>
              <a:rPr lang="fr-CH" dirty="0"/>
              <a:t> </a:t>
            </a:r>
            <a:r>
              <a:rPr lang="fr-CH" dirty="0" err="1"/>
              <a:t>zu</a:t>
            </a:r>
            <a:r>
              <a:rPr lang="fr-CH" dirty="0"/>
              <a:t> </a:t>
            </a:r>
            <a:r>
              <a:rPr lang="fr-CH" dirty="0" err="1"/>
              <a:t>bearbeiten</a:t>
            </a:r>
            <a:endParaRPr lang="fr-CH" dirty="0"/>
          </a:p>
          <a:p>
            <a:pPr lvl="1"/>
            <a:r>
              <a:rPr lang="fr-CH" dirty="0" err="1"/>
              <a:t>Zweite</a:t>
            </a:r>
            <a:r>
              <a:rPr lang="fr-CH" dirty="0"/>
              <a:t> </a:t>
            </a:r>
            <a:r>
              <a:rPr lang="fr-CH" dirty="0" err="1"/>
              <a:t>Ebene</a:t>
            </a:r>
            <a:endParaRPr lang="fr-CH" dirty="0"/>
          </a:p>
          <a:p>
            <a:pPr lvl="2"/>
            <a:r>
              <a:rPr lang="fr-CH" dirty="0" err="1"/>
              <a:t>Dritte</a:t>
            </a:r>
            <a:r>
              <a:rPr lang="fr-CH" dirty="0"/>
              <a:t> </a:t>
            </a:r>
            <a:r>
              <a:rPr lang="fr-CH" dirty="0" err="1"/>
              <a:t>Ebene</a:t>
            </a:r>
            <a:endParaRPr lang="fr-CH" dirty="0"/>
          </a:p>
          <a:p>
            <a:pPr lvl="3"/>
            <a:r>
              <a:rPr lang="fr-CH" dirty="0" err="1"/>
              <a:t>Vierte</a:t>
            </a:r>
            <a:r>
              <a:rPr lang="fr-CH" dirty="0"/>
              <a:t> </a:t>
            </a:r>
            <a:r>
              <a:rPr lang="fr-CH" dirty="0" err="1"/>
              <a:t>Ebene</a:t>
            </a:r>
            <a:endParaRPr lang="fr-CH" dirty="0"/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8564563" y="6381750"/>
            <a:ext cx="228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/>
            <a:fld id="{8D96C623-B68A-440A-B7D2-90427C6CA032}" type="slidenum">
              <a:rPr lang="fr-CH" sz="900"/>
              <a:pPr algn="r"/>
              <a:t>‹Nr.›</a:t>
            </a:fld>
            <a:endParaRPr lang="fr-CH" sz="900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1222375" y="6165850"/>
            <a:ext cx="1576933" cy="194756"/>
          </a:xfrm>
          <a:prstGeom prst="octagon">
            <a:avLst>
              <a:gd name="adj" fmla="val 29287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/>
            <a:r>
              <a:rPr lang="fr-CH" sz="900" b="1" dirty="0"/>
              <a:t>KVMBZ – </a:t>
            </a:r>
            <a:r>
              <a:rPr lang="fr-CH" sz="900" b="1" dirty="0" err="1"/>
              <a:t>Ausbildung</a:t>
            </a:r>
            <a:r>
              <a:rPr lang="fr-CH" sz="900" b="1"/>
              <a:t> BABS</a:t>
            </a:r>
            <a:endParaRPr lang="fr-CH" sz="900" dirty="0"/>
          </a:p>
        </p:txBody>
      </p:sp>
      <p:pic>
        <p:nvPicPr>
          <p:cNvPr id="1063" name="Picture 39" descr="Logo_col_wappe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0363" y="390525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" name="Line 40"/>
          <p:cNvSpPr>
            <a:spLocks noChangeShapeType="1"/>
          </p:cNvSpPr>
          <p:nvPr/>
        </p:nvSpPr>
        <p:spPr bwMode="auto">
          <a:xfrm flipH="1">
            <a:off x="1258888" y="6165850"/>
            <a:ext cx="7558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80111" y="6308725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80111" y="6165850"/>
            <a:ext cx="3238451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DDDDD"/>
        </a:buClr>
        <a:buChar char="•"/>
        <a:defRPr sz="2600">
          <a:solidFill>
            <a:srgbClr val="DDDDD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bs.admin.ch/de/publikservice/service/angebot/zsinstr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258888" y="1614203"/>
            <a:ext cx="762476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/>
            <a:r>
              <a:rPr lang="de-CH" sz="3600" b="1" dirty="0">
                <a:solidFill>
                  <a:schemeClr val="tx2"/>
                </a:solidFill>
              </a:rPr>
              <a:t>Berufsprüfung</a:t>
            </a:r>
            <a:br>
              <a:rPr lang="de-CH" sz="3600" b="1" dirty="0">
                <a:solidFill>
                  <a:schemeClr val="tx2"/>
                </a:solidFill>
              </a:rPr>
            </a:br>
            <a:r>
              <a:rPr lang="de-CH" sz="3600" b="1" dirty="0" err="1">
                <a:solidFill>
                  <a:schemeClr val="tx2"/>
                </a:solidFill>
              </a:rPr>
              <a:t>Zivilschutzinstruktor</a:t>
            </a:r>
            <a:r>
              <a:rPr lang="de-CH" sz="3600" b="1" dirty="0">
                <a:solidFill>
                  <a:schemeClr val="tx2"/>
                </a:solidFill>
              </a:rPr>
              <a:t> / Zivilschutzinstruktorinnen </a:t>
            </a:r>
            <a:br>
              <a:rPr lang="de-CH" sz="3600" b="1" dirty="0">
                <a:solidFill>
                  <a:schemeClr val="tx2"/>
                </a:solidFill>
              </a:rPr>
            </a:br>
            <a:r>
              <a:rPr lang="de-CH" sz="3600" b="1" dirty="0">
                <a:solidFill>
                  <a:schemeClr val="tx2"/>
                </a:solidFill>
              </a:rPr>
              <a:t>mit eidg. Fachausweis</a:t>
            </a:r>
            <a:endParaRPr lang="fr-CH" sz="3600" b="1" dirty="0">
              <a:solidFill>
                <a:schemeClr val="tx2"/>
              </a:solidFill>
            </a:endParaRP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258888" y="4321173"/>
            <a:ext cx="7624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/>
            <a:r>
              <a:rPr lang="fr-CH" sz="3200" dirty="0" err="1"/>
              <a:t>Auftragserteilung</a:t>
            </a:r>
            <a:r>
              <a:rPr lang="fr-CH" sz="3200" dirty="0"/>
              <a:t> </a:t>
            </a:r>
            <a:r>
              <a:rPr lang="fr-CH" sz="3200" dirty="0" err="1"/>
              <a:t>Facharbeit</a:t>
            </a:r>
            <a:endParaRPr lang="fr-CH" sz="3200" dirty="0"/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258888" y="5094286"/>
            <a:ext cx="466623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200" tIns="0" rIns="0" bIns="0">
            <a:spAutoFit/>
          </a:bodyPr>
          <a:lstStyle/>
          <a:p>
            <a:pPr algn="l"/>
            <a:r>
              <a:rPr lang="fr-CH" sz="2400" dirty="0"/>
              <a:t>Daniel Birkenmaier, </a:t>
            </a:r>
            <a:r>
              <a:rPr lang="fr-CH" sz="2400" dirty="0" err="1"/>
              <a:t>Prüfungsleiter</a:t>
            </a:r>
            <a:endParaRPr lang="fr-CH" sz="2400" dirty="0"/>
          </a:p>
          <a:p>
            <a:pPr algn="l"/>
            <a:r>
              <a:rPr lang="fr-CH" sz="2400" dirty="0"/>
              <a:t>Markus Bieri, </a:t>
            </a:r>
            <a:r>
              <a:rPr lang="fr-CH" sz="2400" dirty="0" err="1"/>
              <a:t>Prüfungsleiter</a:t>
            </a:r>
            <a:r>
              <a:rPr lang="fr-CH" sz="2400" dirty="0"/>
              <a:t> </a:t>
            </a:r>
            <a:r>
              <a:rPr lang="fr-CH" sz="2400" dirty="0" err="1"/>
              <a:t>Stv</a:t>
            </a:r>
            <a:r>
              <a:rPr lang="fr-CH" sz="2400" dirty="0"/>
              <a:t>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Ziel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5" y="1449388"/>
            <a:ext cx="7660162" cy="4716462"/>
          </a:xfrm>
        </p:spPr>
        <p:txBody>
          <a:bodyPr/>
          <a:lstStyle/>
          <a:p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der Facharbeit erbringen die Kandidatinnen und Kandidaten den Nachweis, dass sie in der Lage sind, eine Problemstellung aus ihrem beruflichen Alltag selbstständig und unter Anwendung von erlernten Fach- und Methodenkompetenzen zu bearbeiten und zu reflektieren.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639877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Ziel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449388"/>
            <a:ext cx="7745004" cy="4716462"/>
          </a:xfrm>
        </p:spPr>
        <p:txBody>
          <a:bodyPr/>
          <a:lstStyle/>
          <a:p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 Fokus der Facharbeit steht die Analyse zivilschutz-relevanter Ausbildungs- / Einsatzbedürfnisse und Umsetzung der gewonnenen Erkenntnisse im </a:t>
            </a:r>
            <a:b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Rahmen eines praxisrelevanten Ausbildungs-konzeptes und / oder einer Einsatzübung.</a:t>
            </a:r>
            <a:endParaRPr lang="de-CH" sz="3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949661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Konkreter 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180449"/>
            <a:ext cx="7858126" cy="4716462"/>
          </a:xfrm>
        </p:spPr>
        <p:txBody>
          <a:bodyPr/>
          <a:lstStyle/>
          <a:p>
            <a:pPr marR="179070">
              <a:spcBef>
                <a:spcPts val="600"/>
              </a:spcBef>
              <a:spcAft>
                <a:spcPts val="0"/>
              </a:spcAft>
            </a:pP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 Basis eines </a:t>
            </a:r>
            <a:r>
              <a:rPr lang="de-CH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schriftlichen Auftrages des Auftraggebers / der Auftraggeberin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gilt es einen Wiederholungskurs / einen Einsatz einer Zivil-</a:t>
            </a:r>
            <a:r>
              <a:rPr lang="de-CH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schutzorganisation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zu besuchen und auszuwerten.</a:t>
            </a:r>
          </a:p>
          <a:p>
            <a:pPr marR="179070">
              <a:spcBef>
                <a:spcPts val="600"/>
              </a:spcBef>
              <a:spcAft>
                <a:spcPts val="0"/>
              </a:spcAft>
            </a:pP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Basierend auf den festgestellten Stärken und Schwächen, unterbreitet die Kandidatin / der Kandidat der Auftraggeberin / dem Auftraggeber, resp. der Kundin / dem Kunden </a:t>
            </a:r>
            <a:r>
              <a:rPr lang="de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fachspezifisches 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 </a:t>
            </a:r>
            <a:r>
              <a:rPr lang="de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einsatzorientiertes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Ausbildungskonzept und / oder eine Einsatzübung.</a:t>
            </a:r>
            <a:r>
              <a:rPr lang="de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2400" dirty="0">
              <a:latin typeface="Arial" panose="020B0604020202020204" pitchFamily="34" charset="0"/>
              <a:ea typeface="Calibri" panose="020F0502020204030204" pitchFamily="34" charset="0"/>
              <a:cs typeface="Arial"/>
            </a:endParaRPr>
          </a:p>
          <a:p>
            <a:pPr marR="179070">
              <a:spcBef>
                <a:spcPts val="600"/>
              </a:spcBef>
              <a:spcAft>
                <a:spcPts val="0"/>
              </a:spcAft>
            </a:pP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muss mindestens eine terminierte </a:t>
            </a:r>
            <a:r>
              <a:rPr lang="de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Umsetzungs-planung 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zur konkreten Durchführung erarbeitet werden.</a:t>
            </a:r>
            <a:r>
              <a:rPr lang="de-CH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CH" sz="2400" dirty="0">
              <a:latin typeface="Arial" panose="020B0604020202020204" pitchFamily="34" charset="0"/>
              <a:ea typeface="Calibri" panose="020F0502020204030204" pitchFamily="34" charset="0"/>
              <a:cs typeface="Arial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26303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Konkreter 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4" y="1449388"/>
            <a:ext cx="7532687" cy="4716462"/>
          </a:xfrm>
        </p:spPr>
        <p:txBody>
          <a:bodyPr/>
          <a:lstStyle/>
          <a:p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Kandidat / Die Kandidatin kann über den Auftraggeber / die Auftraggeberin bzw. den Arbeit-geber / die Arbeitgeberin ein anderes Thema an die QSK zur Freigabe einreichen. Dies soll insbesondere die Weiterentwicklung von Zivilschutzkursen in den Kantonen und beim Bundesamt für Bevölkerungs-schutz (BABS) ermöglichen.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99138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Konkreter Auftrag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Rollenverständnis:</a:t>
            </a:r>
          </a:p>
          <a:p>
            <a:r>
              <a:rPr lang="de-CH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Auftraggeberin / Auftraggeber 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sind in der Regel die direkten Vorgesetzen (bspw. kantonale Ausbildungschefs / -</a:t>
            </a:r>
            <a:r>
              <a:rPr lang="de-CH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chefinnen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Fachbereichs-leitende des BABS etc.)</a:t>
            </a:r>
          </a:p>
          <a:p>
            <a:r>
              <a:rPr lang="de-CH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Kundin / Kunden </a:t>
            </a:r>
            <a:r>
              <a:rPr lang="de-CH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sind die direkten Nutzniesser der Arbeit (bspw. eine ZSO). Beim Kunden / der Kundin kann es sich ebenfalls um die Auftraggeberin / den Auftraggeber handeln.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312994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 der Facharbeit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1026" name="Picture 2" descr="Ãhnliches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907798"/>
            <a:ext cx="3843655" cy="38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lkenförmige Legende 5"/>
          <p:cNvSpPr/>
          <p:nvPr/>
        </p:nvSpPr>
        <p:spPr bwMode="auto">
          <a:xfrm>
            <a:off x="5133023" y="1268413"/>
            <a:ext cx="3596640" cy="2872740"/>
          </a:xfrm>
          <a:prstGeom prst="cloudCallout">
            <a:avLst>
              <a:gd name="adj1" fmla="val -71045"/>
              <a:gd name="adj2" fmla="val 25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545626" y="1830269"/>
            <a:ext cx="27714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/>
              <a:t>Schlaue Füchse merken: jetzt folgt das Gerüst der Facharbeit</a:t>
            </a:r>
          </a:p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416930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Darstellung der Ausgangslage und Problemstellung</a:t>
            </a:r>
          </a:p>
          <a:p>
            <a:r>
              <a:rPr lang="de-CH" sz="2400" dirty="0"/>
              <a:t>Auftraggeberin / Auftraggeber, Rolle sowie Bezug zum Thema</a:t>
            </a:r>
          </a:p>
          <a:p>
            <a:r>
              <a:rPr lang="de-CH" sz="2400" dirty="0"/>
              <a:t>Kundin / Kunde, Rolle sowie Bezug zum Thema</a:t>
            </a:r>
          </a:p>
          <a:p>
            <a:r>
              <a:rPr lang="de-CH" sz="2400" dirty="0"/>
              <a:t>Eigene Rolle und Bezug zum Thema</a:t>
            </a:r>
          </a:p>
          <a:p>
            <a:r>
              <a:rPr lang="de-CH" sz="2400" dirty="0"/>
              <a:t>Leitfragen, Zielsetzung der Facharbeit sowie erwartetes Ergebnis (gegebenenfalls Begründung möglicher Abweichungen im Vergleich zur eingereichten Disposition)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331249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Sammlung, Analyse und Auswertung der Daten (festgestellte Unterschiede zwischen Ist- und Sollzustand), Vorgehensweise und eingesetzte Evaluationsinstrumente und –</a:t>
            </a:r>
            <a:r>
              <a:rPr lang="de-CH" sz="2400" dirty="0" err="1"/>
              <a:t>methoden</a:t>
            </a:r>
            <a:endParaRPr lang="de-CH" sz="2400" dirty="0"/>
          </a:p>
          <a:p>
            <a:r>
              <a:rPr lang="de-CH" sz="2400" dirty="0"/>
              <a:t>Ausbildungskonzept in Form einer Planungs-übersicht mit Angaben zu Zielen, Inhalte und Lehr/Lernformen </a:t>
            </a:r>
            <a:r>
              <a:rPr lang="de-CH" sz="2400" u="sng" dirty="0"/>
              <a:t>und / oder</a:t>
            </a:r>
            <a:r>
              <a:rPr lang="de-CH" sz="2400" dirty="0"/>
              <a:t> Übungskonzept gemäss Behelf 1701-915-02-d (Anlegen und Durchführen von Einsatzübungen)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222447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Inhalte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Terminierte Umsetzungsplanung</a:t>
            </a:r>
          </a:p>
          <a:p>
            <a:r>
              <a:rPr lang="de-CH" sz="2400" dirty="0"/>
              <a:t>Dokumentiertes Auswertungsgespräch mit der Auftraggeberin / dem Auftraggeber und der Kundin / dem Kunden</a:t>
            </a:r>
          </a:p>
          <a:p>
            <a:r>
              <a:rPr lang="de-CH" sz="2400" dirty="0"/>
              <a:t>Weiteres Vorgehen</a:t>
            </a:r>
          </a:p>
          <a:p>
            <a:r>
              <a:rPr lang="de-CH" sz="2400" dirty="0"/>
              <a:t>Einschätzung des Mehrwerts des entwickelten Ausbildungs- / Übungskonzeptes für die beobachtete Organisation sowie für sich selber</a:t>
            </a:r>
          </a:p>
          <a:p>
            <a:r>
              <a:rPr lang="de-CH" sz="2400" dirty="0"/>
              <a:t>Reflexion des eigenen Vorgehens sowie Schlussfolgerungen für zukünftige 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4085467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Inhalte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der gesamten Facharbeit sind Überlegungen, welche zu einem bestimmten Vorgehen, zu bestimmten Entscheiden führten, für die Expertin / den Experten transparent zu machen. </a:t>
            </a:r>
          </a:p>
          <a:p>
            <a:r>
              <a:rPr lang="de-CH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Ebenfalls soll der Bezug zu den im Lehrgang vermittelten Lerninhalten deklariert werden.</a:t>
            </a:r>
            <a:endParaRPr lang="de-CH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6" name="Picture 2" descr="Ãhnliches F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748" y="279400"/>
            <a:ext cx="630814" cy="63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96062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1258888" y="1082181"/>
            <a:ext cx="7558087" cy="514240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0" tIns="0" rIns="0" bIns="0" anchor="t"/>
          <a:lstStyle/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 err="1"/>
              <a:t>Prüfungsleitung</a:t>
            </a:r>
            <a:r>
              <a:rPr lang="fr-CH" sz="2400" dirty="0"/>
              <a:t> </a:t>
            </a:r>
            <a:r>
              <a:rPr lang="fr-CH" sz="2400" dirty="0" err="1"/>
              <a:t>und</a:t>
            </a:r>
            <a:r>
              <a:rPr lang="fr-CH" sz="2400" dirty="0"/>
              <a:t> </a:t>
            </a:r>
            <a:r>
              <a:rPr lang="fr-CH" sz="2400" dirty="0" err="1"/>
              <a:t>Prüfungsexperten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/>
              <a:t>Information </a:t>
            </a:r>
            <a:r>
              <a:rPr lang="fr-CH" sz="2400" dirty="0" err="1"/>
              <a:t>bezüglich</a:t>
            </a:r>
            <a:r>
              <a:rPr lang="fr-CH" sz="2400" dirty="0"/>
              <a:t> </a:t>
            </a:r>
            <a:r>
              <a:rPr lang="fr-CH" sz="2400" dirty="0" err="1"/>
              <a:t>Berufsprüfung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/>
              <a:t>Termine </a:t>
            </a:r>
            <a:r>
              <a:rPr lang="fr-CH" sz="2400" dirty="0" err="1"/>
              <a:t>Facharbeit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/>
              <a:t>Die </a:t>
            </a:r>
            <a:r>
              <a:rPr lang="fr-CH" sz="2400" dirty="0" err="1"/>
              <a:t>Facharbeit</a:t>
            </a:r>
            <a:r>
              <a:rPr lang="fr-CH" sz="2400" dirty="0"/>
              <a:t> </a:t>
            </a:r>
            <a:r>
              <a:rPr lang="fr-CH" sz="2400" dirty="0" err="1"/>
              <a:t>schreiben</a:t>
            </a:r>
            <a:endParaRPr lang="fr-CH" sz="2400" dirty="0"/>
          </a:p>
          <a:p>
            <a:pPr marL="817245" lvl="1" indent="-360045" algn="l">
              <a:spcAft>
                <a:spcPct val="50000"/>
              </a:spcAft>
              <a:buFontTx/>
              <a:buChar char="•"/>
            </a:pPr>
            <a:r>
              <a:rPr lang="fr-CH" sz="2400" dirty="0" err="1"/>
              <a:t>Ziel</a:t>
            </a:r>
            <a:r>
              <a:rPr lang="fr-CH" sz="2400" dirty="0"/>
              <a:t>, </a:t>
            </a:r>
            <a:r>
              <a:rPr lang="fr-CH" sz="2400" dirty="0" err="1"/>
              <a:t>Auftrag</a:t>
            </a:r>
            <a:r>
              <a:rPr lang="fr-CH" sz="2400" dirty="0"/>
              <a:t>, </a:t>
            </a:r>
            <a:r>
              <a:rPr lang="fr-CH" sz="2400" dirty="0" err="1"/>
              <a:t>Inhalt</a:t>
            </a:r>
            <a:endParaRPr lang="fr-CH" sz="2400" dirty="0" err="1">
              <a:cs typeface="Arial"/>
            </a:endParaRPr>
          </a:p>
          <a:p>
            <a:pPr marL="817563" lvl="1" indent="-360363" algn="l">
              <a:spcAft>
                <a:spcPct val="50000"/>
              </a:spcAft>
              <a:buFontTx/>
              <a:buChar char="•"/>
            </a:pPr>
            <a:r>
              <a:rPr lang="fr-CH" sz="2400" dirty="0"/>
              <a:t>Disposition</a:t>
            </a:r>
          </a:p>
          <a:p>
            <a:pPr marL="817563" lvl="1" indent="-360363" algn="l">
              <a:spcAft>
                <a:spcPct val="50000"/>
              </a:spcAft>
              <a:buFontTx/>
              <a:buChar char="•"/>
            </a:pPr>
            <a:r>
              <a:rPr lang="fr-CH" sz="2400" dirty="0" err="1"/>
              <a:t>Beurteilung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 err="1"/>
              <a:t>Schulungsunterlagen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r>
              <a:rPr lang="fr-CH" sz="2400" dirty="0" err="1"/>
              <a:t>Fragen</a:t>
            </a:r>
            <a:endParaRPr lang="fr-CH" sz="2400" dirty="0"/>
          </a:p>
          <a:p>
            <a:pPr marL="360363" indent="-360363" algn="l">
              <a:spcAft>
                <a:spcPct val="50000"/>
              </a:spcAft>
              <a:buFontTx/>
              <a:buChar char="•"/>
            </a:pPr>
            <a:endParaRPr lang="fr-CH" sz="2400" dirty="0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685800" y="5715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/>
            <a:endParaRPr lang="fr-CH" sz="2800" b="1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CH" dirty="0" err="1"/>
              <a:t>Inhalt</a:t>
            </a:r>
            <a:endParaRPr lang="fr-CH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Schritte auf dem Weg zum Ziel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CH" sz="2400" dirty="0"/>
              <a:t>Auftraggeber und Kunde finden, Auftrag klären</a:t>
            </a:r>
          </a:p>
          <a:p>
            <a:pPr marL="514350" indent="-514350">
              <a:buFont typeface="+mj-lt"/>
              <a:buAutoNum type="arabicPeriod"/>
            </a:pPr>
            <a:r>
              <a:rPr lang="de-CH" sz="2400" dirty="0"/>
              <a:t>Persönlicher Zeitplan erstellen</a:t>
            </a:r>
          </a:p>
          <a:p>
            <a:pPr marL="514350" indent="-514350">
              <a:buFont typeface="+mj-lt"/>
              <a:buAutoNum type="arabicPeriod"/>
            </a:pPr>
            <a:r>
              <a:rPr lang="de-CH" sz="2400" u="sng" dirty="0"/>
              <a:t>Disposition</a:t>
            </a:r>
            <a:r>
              <a:rPr lang="de-CH" sz="2400" dirty="0"/>
              <a:t> den Expertinnen / Experten zur Validierung vorlegen </a:t>
            </a:r>
            <a:r>
              <a:rPr lang="de-CH" sz="2400" dirty="0">
                <a:sym typeface="Wingdings" panose="05000000000000000000" pitchFamily="2" charset="2"/>
              </a:rPr>
              <a:t> </a:t>
            </a:r>
            <a:r>
              <a:rPr lang="de-CH" sz="2400" dirty="0"/>
              <a:t>Go oder No-Go</a:t>
            </a:r>
          </a:p>
          <a:p>
            <a:pPr marL="514350" indent="-514350">
              <a:buFont typeface="+mj-lt"/>
              <a:buAutoNum type="arabicPeriod"/>
            </a:pPr>
            <a:r>
              <a:rPr lang="de-CH" sz="2400" dirty="0"/>
              <a:t>Facharbeit verfassen</a:t>
            </a:r>
            <a:br>
              <a:rPr lang="de-CH" sz="2400" dirty="0">
                <a:cs typeface="Arial"/>
              </a:rPr>
            </a:br>
            <a:r>
              <a:rPr lang="de-CH" sz="2400" dirty="0"/>
              <a:t>Tipp: Inhaltsverzeichnis zuerst erstellen</a:t>
            </a:r>
            <a:br>
              <a:rPr lang="de-CH" sz="2400" dirty="0">
                <a:cs typeface="Arial"/>
              </a:rPr>
            </a:br>
            <a:endParaRPr lang="de-CH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de-CH" sz="2400" b="1" dirty="0">
                <a:solidFill>
                  <a:srgbClr val="0000FF"/>
                </a:solidFill>
              </a:rPr>
              <a:t>Hinweis: </a:t>
            </a:r>
            <a:br>
              <a:rPr lang="de-CH" sz="2400" b="1" dirty="0">
                <a:solidFill>
                  <a:srgbClr val="0000FF"/>
                </a:solidFill>
                <a:cs typeface="Arial"/>
              </a:rPr>
            </a:br>
            <a:r>
              <a:rPr lang="de-CH" sz="2400" b="1" dirty="0">
                <a:solidFill>
                  <a:srgbClr val="0000FF"/>
                </a:solidFill>
              </a:rPr>
              <a:t>Es erfolgt keine weitere Betreuung durch die Expertinnen / Experten (= </a:t>
            </a:r>
            <a:r>
              <a:rPr lang="de-CH" sz="2400" b="1" u="sng" dirty="0">
                <a:solidFill>
                  <a:srgbClr val="0000FF"/>
                </a:solidFill>
              </a:rPr>
              <a:t>kein</a:t>
            </a:r>
            <a:r>
              <a:rPr lang="de-CH" sz="2400" b="1" dirty="0">
                <a:solidFill>
                  <a:srgbClr val="0000FF"/>
                </a:solidFill>
              </a:rPr>
              <a:t> Coaching)</a:t>
            </a:r>
          </a:p>
          <a:p>
            <a:pPr marL="514350" indent="-514350">
              <a:buFont typeface="+mj-lt"/>
              <a:buAutoNum type="arabicPeriod"/>
            </a:pPr>
            <a:endParaRPr lang="de-CH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4234105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 </a:t>
            </a:r>
            <a:r>
              <a:rPr lang="de-CH" dirty="0">
                <a:sym typeface="Wingdings" panose="05000000000000000000" pitchFamily="2" charset="2"/>
              </a:rPr>
              <a:t> Formular verwenden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5" y="1449388"/>
            <a:ext cx="3232785" cy="4716462"/>
          </a:xfrm>
        </p:spPr>
        <p:txBody>
          <a:bodyPr/>
          <a:lstStyle/>
          <a:p>
            <a:r>
              <a:rPr lang="de-CH" dirty="0"/>
              <a:t>Thema der Facharbeit</a:t>
            </a:r>
          </a:p>
          <a:p>
            <a:r>
              <a:rPr lang="de-CH" dirty="0"/>
              <a:t>Schriftlicher Auftrag</a:t>
            </a:r>
          </a:p>
          <a:p>
            <a:r>
              <a:rPr lang="de-CH" dirty="0"/>
              <a:t>Beschreibung der Ausgangslage </a:t>
            </a:r>
          </a:p>
          <a:p>
            <a:r>
              <a:rPr lang="de-CH" dirty="0"/>
              <a:t>Ziel der Facharbeit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CF7EC52-71E1-838A-8F95-D2FA4FFCB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780" y="1094611"/>
            <a:ext cx="3461529" cy="482310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8191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 </a:t>
            </a:r>
            <a:r>
              <a:rPr lang="de-CH" dirty="0">
                <a:sym typeface="Wingdings" panose="05000000000000000000" pitchFamily="2" charset="2"/>
              </a:rPr>
              <a:t> Formular verwenden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  <p:sp>
        <p:nvSpPr>
          <p:cNvPr id="8" name="Pfeil nach rechts 7"/>
          <p:cNvSpPr/>
          <p:nvPr/>
        </p:nvSpPr>
        <p:spPr bwMode="auto">
          <a:xfrm>
            <a:off x="1443912" y="1496291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/>
              <a:t>Private Kontaktangaben!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Pfeil nach rechts 8"/>
          <p:cNvSpPr/>
          <p:nvPr/>
        </p:nvSpPr>
        <p:spPr bwMode="auto">
          <a:xfrm>
            <a:off x="1443912" y="3532512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/>
              <a:t>Worum geht es und warum interessiert mich das? 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Pfeil nach rechts 9"/>
          <p:cNvSpPr/>
          <p:nvPr/>
        </p:nvSpPr>
        <p:spPr bwMode="auto">
          <a:xfrm>
            <a:off x="1443912" y="4312470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Was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ist geschehen, das mich auf dieses Thema bringt?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Pfeil nach rechts 10"/>
          <p:cNvSpPr/>
          <p:nvPr/>
        </p:nvSpPr>
        <p:spPr bwMode="auto">
          <a:xfrm>
            <a:off x="1443912" y="5144184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CH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Wie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sieht eine </a:t>
            </a:r>
            <a:r>
              <a:rPr kumimoji="0" lang="de-CH" sz="1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mögliche</a:t>
            </a:r>
            <a:r>
              <a:rPr kumimoji="0" lang="de-CH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Lösung aus?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C9FC8A0-7A9E-88F8-DC8A-88A57D32D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4218" y="918805"/>
            <a:ext cx="3663246" cy="5104170"/>
          </a:xfrm>
          <a:prstGeom prst="rect">
            <a:avLst/>
          </a:prstGeom>
        </p:spPr>
      </p:pic>
      <p:sp>
        <p:nvSpPr>
          <p:cNvPr id="13" name="Pfeil nach rechts 8">
            <a:extLst>
              <a:ext uri="{FF2B5EF4-FFF2-40B4-BE49-F238E27FC236}">
                <a16:creationId xmlns:a16="http://schemas.microsoft.com/office/drawing/2014/main" id="{CD16651D-3142-C7CB-075F-18C09F8E7590}"/>
              </a:ext>
            </a:extLst>
          </p:cNvPr>
          <p:cNvSpPr/>
          <p:nvPr/>
        </p:nvSpPr>
        <p:spPr bwMode="auto">
          <a:xfrm>
            <a:off x="1443911" y="2756504"/>
            <a:ext cx="3599151" cy="951345"/>
          </a:xfrm>
          <a:prstGeom prst="rightArrow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dirty="0"/>
              <a:t>Welche Vereinbarung habe ich mit dem/der Auftraggeber/in?</a:t>
            </a:r>
            <a:endParaRPr kumimoji="0" lang="de-CH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17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Schreiben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Formale Richtlinien beachten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Umfang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Formatierung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Titelblatt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Zitieren mit Quellenangabe (gilt auch bei Nutzung von Tools wie Chat-GPT)</a:t>
            </a:r>
          </a:p>
          <a:p>
            <a:pPr lvl="1"/>
            <a:r>
              <a:rPr lang="de-CH" sz="2400" dirty="0"/>
              <a:t>Literaturverzeichnis</a:t>
            </a:r>
            <a:endParaRPr lang="de-CH" sz="2400" dirty="0">
              <a:solidFill>
                <a:schemeClr val="tx1"/>
              </a:solidFill>
            </a:endParaRP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Eigenständigkeitserklärung</a:t>
            </a:r>
          </a:p>
          <a:p>
            <a:pPr lvl="1"/>
            <a:endParaRPr lang="de-CH" sz="2400" dirty="0">
              <a:solidFill>
                <a:schemeClr val="tx1"/>
              </a:solidFill>
            </a:endParaRPr>
          </a:p>
          <a:p>
            <a:pPr lvl="1"/>
            <a:endParaRPr lang="de-CH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179030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Beurteilung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Formelle Kriterien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Einhaltung der formalen Vorgaben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Gliederung und Gestaltung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Sprachlicher Ausdruck (korrekter Gebrauch von Fachbegriffen; Rechtschreibung)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Notwendige Verzeichnisse (Inhalt / Abkürzungen / Quellen / Abbildungen / Anhänge)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38413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Beurteilung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Inhaltliche Kriterien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Ausgangslage und Problemstellung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Evaluationsinstrumente / -methoden und Auswertung (Sammlung, Analyse und Auswertung der Daten)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Konzept (Übungskonzept und/oder Ausbildungskonzept (Planungsübersicht))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Auswertungsgespräch (Nachvollziehbarkeit)</a:t>
            </a:r>
          </a:p>
          <a:p>
            <a:pPr lvl="1"/>
            <a:r>
              <a:rPr lang="de-CH" sz="2400" dirty="0">
                <a:solidFill>
                  <a:schemeClr val="tx1"/>
                </a:solidFill>
              </a:rPr>
              <a:t>Reflexion und Schlussfolgerungen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0959933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Beurteilung der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Die detaillierten Beurteilungskriterien sind dem "</a:t>
            </a:r>
            <a:r>
              <a:rPr lang="de-CH" sz="2400" u="sng" dirty="0"/>
              <a:t>Beurteilungsraster 1.1 Facharbeit</a:t>
            </a:r>
            <a:r>
              <a:rPr lang="de-CH" sz="2400" dirty="0"/>
              <a:t>" zu entnehmen.</a:t>
            </a:r>
          </a:p>
          <a:p>
            <a:endParaRPr lang="de-CH" sz="2400" dirty="0">
              <a:solidFill>
                <a:schemeClr val="tx1"/>
              </a:solidFill>
            </a:endParaRPr>
          </a:p>
          <a:p>
            <a:r>
              <a:rPr lang="de-CH" sz="2400" b="1" dirty="0"/>
              <a:t>Achtung: Beurteilungsraster werden jeweils aufgrund der Berufsprüfung gegebenenfalls angepasst</a:t>
            </a:r>
          </a:p>
          <a:p>
            <a:r>
              <a:rPr lang="de-CH" sz="2400" b="1" dirty="0"/>
              <a:t>BP24: 01.-05.07.2024 </a:t>
            </a:r>
          </a:p>
          <a:p>
            <a:r>
              <a:rPr lang="de-CH" sz="2400" b="1" dirty="0"/>
              <a:t>Falls dies der Fall sein sollte, werden wir euch informieren bzw. euch die angepassten Unterlagen zugänglich machen!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097346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Dokumente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>
                <a:sym typeface="Wingdings" panose="05000000000000000000" pitchFamily="2" charset="2"/>
              </a:rPr>
              <a:t>Prüfungsordnung</a:t>
            </a:r>
          </a:p>
          <a:p>
            <a:r>
              <a:rPr lang="de-CH" sz="2400" dirty="0"/>
              <a:t>Wegleitung zur Prüfungsordnung</a:t>
            </a:r>
          </a:p>
          <a:p>
            <a:r>
              <a:rPr lang="de-CH" sz="2400" dirty="0">
                <a:sym typeface="Wingdings" panose="05000000000000000000" pitchFamily="2" charset="2"/>
              </a:rPr>
              <a:t>Merkblatt Prüfungsteil 1</a:t>
            </a:r>
            <a:endParaRPr lang="de-CH" sz="2400" dirty="0"/>
          </a:p>
          <a:p>
            <a:r>
              <a:rPr lang="de-CH" sz="2400" dirty="0"/>
              <a:t>Beurteilungsraster 1.1 Facharbeit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877" y="3614737"/>
            <a:ext cx="2143125" cy="2143125"/>
          </a:xfrm>
          <a:prstGeom prst="rect">
            <a:avLst/>
          </a:prstGeom>
        </p:spPr>
      </p:pic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719661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Schulungsunterlage Facharbeit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/>
              <a:t>Checkliste zur Erstellung einer Facharbeit</a:t>
            </a:r>
          </a:p>
          <a:p>
            <a:r>
              <a:rPr lang="de-CH" sz="2400" dirty="0">
                <a:solidFill>
                  <a:schemeClr val="tx1"/>
                </a:solidFill>
              </a:rPr>
              <a:t>Erstellen von Facharbeiten in WORD</a:t>
            </a:r>
          </a:p>
          <a:p>
            <a:r>
              <a:rPr lang="de-CH" sz="2400" dirty="0"/>
              <a:t>Selbsttraining</a:t>
            </a:r>
          </a:p>
          <a:p>
            <a:endParaRPr lang="de-CH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CH" sz="2400" dirty="0"/>
              <a:t>Die Schulungsunterlagen stehen den Kandidaten </a:t>
            </a:r>
            <a:br>
              <a:rPr lang="de-CH" sz="2400" dirty="0"/>
            </a:br>
            <a:r>
              <a:rPr lang="de-CH" sz="2400" dirty="0"/>
              <a:t>ab sofort im dem ZIP-Ordner zur Verfügung:</a:t>
            </a:r>
          </a:p>
          <a:p>
            <a:pPr marL="0" indent="0">
              <a:buNone/>
            </a:pPr>
            <a:r>
              <a:rPr lang="de-CH" sz="2400" dirty="0"/>
              <a:t> </a:t>
            </a:r>
            <a:r>
              <a:rPr lang="de-CH" sz="2400" dirty="0">
                <a:hlinkClick r:id="rId2"/>
              </a:rPr>
              <a:t>--&gt; Zum ZIP-Ordner</a:t>
            </a:r>
            <a:endParaRPr lang="de-CH" sz="2400" dirty="0"/>
          </a:p>
          <a:p>
            <a:pPr marL="0" indent="0">
              <a:buNone/>
            </a:pPr>
            <a:endParaRPr lang="de-CH" sz="2400" dirty="0">
              <a:solidFill>
                <a:schemeClr val="tx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304293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pic>
        <p:nvPicPr>
          <p:cNvPr id="1026" name="Picture 2" descr="Ãhnliches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907798"/>
            <a:ext cx="3843655" cy="38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lkenförmige Legende 5"/>
          <p:cNvSpPr/>
          <p:nvPr/>
        </p:nvSpPr>
        <p:spPr bwMode="auto">
          <a:xfrm>
            <a:off x="5133023" y="1268413"/>
            <a:ext cx="3596640" cy="2872740"/>
          </a:xfrm>
          <a:prstGeom prst="cloudCallout">
            <a:avLst>
              <a:gd name="adj1" fmla="val -71045"/>
              <a:gd name="adj2" fmla="val 25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461806" y="1812231"/>
            <a:ext cx="27714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/>
              <a:t>Wer die Dokumente liest und beherzigt, </a:t>
            </a:r>
            <a:br>
              <a:rPr lang="de-CH" sz="2400" dirty="0"/>
            </a:br>
            <a:r>
              <a:rPr lang="de-CH" sz="2400" dirty="0"/>
              <a:t>hat Erfolg!</a:t>
            </a:r>
          </a:p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90361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Prüfungsleitung &amp; Prüfungsexperten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5874" y="1449388"/>
            <a:ext cx="7730109" cy="4716462"/>
          </a:xfrm>
        </p:spPr>
        <p:txBody>
          <a:bodyPr/>
          <a:lstStyle/>
          <a:p>
            <a:pPr>
              <a:tabLst>
                <a:tab pos="4032250" algn="l"/>
              </a:tabLst>
            </a:pPr>
            <a:r>
              <a:rPr lang="de-CH" sz="2400" b="1" dirty="0"/>
              <a:t>Prüfungsleiter	Daniel Birkenmaier</a:t>
            </a:r>
            <a:endParaRPr lang="de-CH" sz="2400" dirty="0"/>
          </a:p>
          <a:p>
            <a:pPr>
              <a:tabLst>
                <a:tab pos="4032250" algn="l"/>
              </a:tabLst>
            </a:pPr>
            <a:r>
              <a:rPr lang="de-CH" sz="2400" b="1" dirty="0"/>
              <a:t>Prüfungsleiter Stv</a:t>
            </a:r>
            <a:r>
              <a:rPr lang="de-CH" sz="2400" dirty="0"/>
              <a:t>.	Markus </a:t>
            </a:r>
            <a:r>
              <a:rPr lang="de-CH" sz="2400" dirty="0" err="1"/>
              <a:t>Bieri</a:t>
            </a:r>
            <a:r>
              <a:rPr lang="de-CH" sz="2400" dirty="0"/>
              <a:t>, BABS</a:t>
            </a:r>
          </a:p>
          <a:p>
            <a:pPr>
              <a:tabLst>
                <a:tab pos="4032250" algn="l"/>
              </a:tabLst>
            </a:pPr>
            <a:r>
              <a:rPr lang="de-CH" sz="2400" b="1" dirty="0"/>
              <a:t>Prüfungsexperten	</a:t>
            </a:r>
            <a:r>
              <a:rPr lang="de-CH" sz="2400" dirty="0"/>
              <a:t>Fachexperten (d, f, i) aus 	verschiedenen Kantonen </a:t>
            </a:r>
            <a:br>
              <a:rPr lang="de-CH" sz="2400" dirty="0"/>
            </a:br>
            <a:r>
              <a:rPr lang="de-CH" sz="2400" dirty="0"/>
              <a:t>	sowie des BABS</a:t>
            </a:r>
            <a:br>
              <a:rPr lang="de-CH" sz="2400" dirty="0"/>
            </a:br>
            <a:r>
              <a:rPr lang="de-CH" sz="2400" dirty="0"/>
              <a:t>	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297462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Termine Facharbeit</a:t>
            </a: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1285874" y="1449388"/>
            <a:ext cx="8055834" cy="4716462"/>
          </a:xfrm>
        </p:spPr>
        <p:txBody>
          <a:bodyPr/>
          <a:lstStyle/>
          <a:p>
            <a:pPr>
              <a:tabLst>
                <a:tab pos="3676650" algn="l"/>
              </a:tabLst>
            </a:pPr>
            <a:r>
              <a:rPr lang="de-CH" sz="2400" dirty="0"/>
              <a:t>Auftragserteilung:		5.6.2024</a:t>
            </a:r>
            <a:endParaRPr lang="de-DE" sz="2400" dirty="0"/>
          </a:p>
          <a:p>
            <a:pPr>
              <a:tabLst>
                <a:tab pos="3676650" algn="l"/>
              </a:tabLst>
            </a:pPr>
            <a:r>
              <a:rPr lang="de-CH" sz="2400" dirty="0">
                <a:cs typeface="Arial"/>
              </a:rPr>
              <a:t>Info an Arbeitgeber: 		5.6.2024</a:t>
            </a:r>
            <a:endParaRPr lang="de-CH" sz="2400" dirty="0"/>
          </a:p>
          <a:p>
            <a:pPr>
              <a:tabLst>
                <a:tab pos="3676650" algn="l"/>
              </a:tabLst>
            </a:pPr>
            <a:r>
              <a:rPr lang="de-CH" sz="2400" dirty="0"/>
              <a:t>Erarbeitung der Disposition</a:t>
            </a:r>
            <a:r>
              <a:rPr lang="de-CH" sz="2400" dirty="0">
                <a:cs typeface="Arial"/>
              </a:rPr>
              <a:t>: 	ab 5.6.2024</a:t>
            </a:r>
            <a:endParaRPr lang="de-CH" sz="2400" dirty="0"/>
          </a:p>
          <a:p>
            <a:pPr>
              <a:tabLst>
                <a:tab pos="3676650" algn="l"/>
              </a:tabLst>
            </a:pPr>
            <a:r>
              <a:rPr lang="de-CH" sz="2400" dirty="0"/>
              <a:t>Eingabe Disposition:		8.7. </a:t>
            </a:r>
            <a:r>
              <a:rPr lang="de-CH" sz="2400" dirty="0">
                <a:cs typeface="Arial"/>
              </a:rPr>
              <a:t>- 22.11.2024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Freigabe Disposition:		</a:t>
            </a:r>
            <a:r>
              <a:rPr lang="de-CH" sz="2200" dirty="0"/>
              <a:t>max. 4 Wo nach Eingabe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Eingabe Facharbeit:		25.4.2025</a:t>
            </a:r>
            <a:r>
              <a:rPr lang="de-CH" sz="2400" dirty="0">
                <a:cs typeface="Arial"/>
              </a:rPr>
              <a:t>, 13:00h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Präsentation u. Fachgespräch: BP</a:t>
            </a:r>
            <a:r>
              <a:rPr lang="de-CH" sz="2400" dirty="0">
                <a:cs typeface="Arial"/>
              </a:rPr>
              <a:t> </a:t>
            </a:r>
            <a:r>
              <a:rPr lang="de-CH" sz="2400">
                <a:cs typeface="Arial"/>
              </a:rPr>
              <a:t>30.6.-4.7.2025</a:t>
            </a:r>
            <a:endParaRPr lang="de-CH" sz="2400" dirty="0">
              <a:cs typeface="Arial"/>
            </a:endParaRPr>
          </a:p>
          <a:p>
            <a:pPr>
              <a:tabLst>
                <a:tab pos="3676650" algn="l"/>
              </a:tabLst>
            </a:pPr>
            <a:endParaRPr lang="de-CH" sz="2400" dirty="0">
              <a:ea typeface="+mn-lt"/>
              <a:cs typeface="Arial"/>
            </a:endParaRPr>
          </a:p>
          <a:p>
            <a:pPr marL="0" indent="0">
              <a:buNone/>
              <a:tabLst>
                <a:tab pos="3676650" algn="l"/>
              </a:tabLst>
            </a:pPr>
            <a:r>
              <a:rPr lang="de-CH" sz="2400" dirty="0">
                <a:ea typeface="+mn-lt"/>
                <a:cs typeface="Arial"/>
              </a:rPr>
              <a:t>Alle Termine für die Berufsprüfung 2025 findet ihr im Anhang 5 zur Wegleitung.</a:t>
            </a:r>
            <a:endParaRPr lang="de-CH" sz="2400" dirty="0">
              <a:ea typeface="+mn-lt"/>
              <a:cs typeface="+mn-lt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170298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Informationen</a:t>
            </a:r>
            <a:r>
              <a:rPr lang="fr-CH" dirty="0"/>
              <a:t> </a:t>
            </a:r>
            <a:r>
              <a:rPr lang="fr-CH" dirty="0" err="1"/>
              <a:t>bezüglich</a:t>
            </a:r>
            <a:r>
              <a:rPr lang="fr-CH" dirty="0"/>
              <a:t> der </a:t>
            </a:r>
            <a:r>
              <a:rPr lang="fr-CH" dirty="0" err="1"/>
              <a:t>Berufsprüfung</a:t>
            </a:r>
            <a:endParaRPr lang="de-CH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49" y="1623036"/>
            <a:ext cx="7475538" cy="4020822"/>
          </a:xfrm>
        </p:spPr>
      </p:pic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215674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8413" y="214086"/>
            <a:ext cx="7461250" cy="989013"/>
          </a:xfrm>
        </p:spPr>
        <p:txBody>
          <a:bodyPr/>
          <a:lstStyle/>
          <a:p>
            <a:r>
              <a:rPr lang="fr-CH" dirty="0" err="1"/>
              <a:t>Informationen</a:t>
            </a:r>
            <a:r>
              <a:rPr lang="fr-CH" dirty="0"/>
              <a:t> </a:t>
            </a:r>
            <a:r>
              <a:rPr lang="fr-CH" dirty="0" err="1"/>
              <a:t>bezüglich</a:t>
            </a:r>
            <a:r>
              <a:rPr lang="fr-CH" dirty="0"/>
              <a:t> der </a:t>
            </a:r>
            <a:r>
              <a:rPr lang="fr-CH" dirty="0" err="1"/>
              <a:t>Berufsprüfung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75" y="1611086"/>
            <a:ext cx="7475538" cy="4554764"/>
          </a:xfrm>
        </p:spPr>
        <p:txBody>
          <a:bodyPr/>
          <a:lstStyle/>
          <a:p>
            <a:r>
              <a:rPr lang="de-CH" u="sng" dirty="0">
                <a:sym typeface="Wingdings" panose="05000000000000000000" pitchFamily="2" charset="2"/>
              </a:rPr>
              <a:t>Prüfungsordnung</a:t>
            </a:r>
            <a:r>
              <a:rPr lang="de-CH" dirty="0">
                <a:sym typeface="Wingdings" panose="05000000000000000000" pitchFamily="2" charset="2"/>
              </a:rPr>
              <a:t>  beachten</a:t>
            </a:r>
          </a:p>
          <a:p>
            <a:r>
              <a:rPr lang="de-CH" u="sng" dirty="0"/>
              <a:t>Wegleitung zur Prüfungsordnung</a:t>
            </a:r>
            <a:r>
              <a:rPr lang="de-CH" dirty="0"/>
              <a:t> </a:t>
            </a:r>
            <a:r>
              <a:rPr lang="de-CH" dirty="0">
                <a:sym typeface="Wingdings" panose="05000000000000000000" pitchFamily="2" charset="2"/>
              </a:rPr>
              <a:t> beachten</a:t>
            </a:r>
            <a:endParaRPr lang="de-CH" dirty="0">
              <a:cs typeface="Arial"/>
            </a:endParaRPr>
          </a:p>
          <a:p>
            <a:r>
              <a:rPr lang="de-CH" b="1" dirty="0">
                <a:solidFill>
                  <a:srgbClr val="0000FF"/>
                </a:solidFill>
                <a:sym typeface="Wingdings" panose="05000000000000000000" pitchFamily="2" charset="2"/>
              </a:rPr>
              <a:t>Die prüfungsrelevanten Unterlagen sind als verbindlich zu betrachten!</a:t>
            </a:r>
          </a:p>
          <a:p>
            <a:endParaRPr lang="de-CH" dirty="0">
              <a:sym typeface="Wingdings" panose="05000000000000000000" pitchFamily="2" charset="2"/>
            </a:endParaRPr>
          </a:p>
          <a:p>
            <a:r>
              <a:rPr lang="de-CH" dirty="0">
                <a:sym typeface="Wingdings" panose="05000000000000000000" pitchFamily="2" charset="2"/>
              </a:rPr>
              <a:t>Die Absolventinnen / Absolventen der Instruktoren-Schule müssen sich zur Prüfung anmelden</a:t>
            </a:r>
            <a:br>
              <a:rPr lang="de-CH" dirty="0">
                <a:cs typeface="Arial"/>
              </a:rPr>
            </a:br>
            <a:r>
              <a:rPr lang="de-CH" dirty="0">
                <a:sym typeface="Wingdings" panose="05000000000000000000" pitchFamily="2" charset="2"/>
              </a:rPr>
              <a:t> spätestens 4 Monate vor Prüfungsbeginn</a:t>
            </a:r>
            <a:br>
              <a:rPr lang="de-CH" dirty="0">
                <a:cs typeface="Arial"/>
              </a:rPr>
            </a:br>
            <a:r>
              <a:rPr lang="de-CH" dirty="0">
                <a:sym typeface="Wingdings" panose="05000000000000000000" pitchFamily="2" charset="2"/>
              </a:rPr>
              <a:t> Zulassungsbedingungen müssen erfüllt sein</a:t>
            </a:r>
          </a:p>
          <a:p>
            <a:endParaRPr lang="de-CH" dirty="0">
              <a:sym typeface="Wingdings" panose="05000000000000000000" pitchFamily="2" charset="2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276921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Informationen</a:t>
            </a:r>
            <a:r>
              <a:rPr lang="fr-CH" dirty="0"/>
              <a:t> </a:t>
            </a:r>
            <a:r>
              <a:rPr lang="fr-CH" dirty="0" err="1"/>
              <a:t>bezüglich</a:t>
            </a:r>
            <a:r>
              <a:rPr lang="fr-CH" dirty="0"/>
              <a:t> der </a:t>
            </a:r>
            <a:r>
              <a:rPr lang="fr-CH" dirty="0" err="1"/>
              <a:t>Berufsprüfung</a:t>
            </a:r>
            <a:endParaRPr lang="de-CH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937417"/>
              </p:ext>
            </p:extLst>
          </p:nvPr>
        </p:nvGraphicFramePr>
        <p:xfrm>
          <a:off x="1729274" y="1667587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041">
                  <a:extLst>
                    <a:ext uri="{9D8B030D-6E8A-4147-A177-3AD203B41FA5}">
                      <a16:colId xmlns:a16="http://schemas.microsoft.com/office/drawing/2014/main" val="1355340318"/>
                    </a:ext>
                  </a:extLst>
                </a:gridCol>
                <a:gridCol w="1816359">
                  <a:extLst>
                    <a:ext uri="{9D8B030D-6E8A-4147-A177-3AD203B41FA5}">
                      <a16:colId xmlns:a16="http://schemas.microsoft.com/office/drawing/2014/main" val="270213049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4871787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10474393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7825061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de-CH" dirty="0"/>
                        <a:t>Prüfungsteil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Zeit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Gewicht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618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Facharbeit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schriftlich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027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Präsentation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mündlich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Min.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60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Fachgespräch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mündlich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Min.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417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Fallanalyse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mündlich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75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dirty="0"/>
                        <a:t>25 %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965551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592688" y="4236099"/>
            <a:ext cx="65426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2600" dirty="0"/>
              <a:t>Überprüft werden Handlungskompetenzen</a:t>
            </a:r>
          </a:p>
          <a:p>
            <a:pPr marL="457200" indent="-457200" algn="r">
              <a:buFontTx/>
              <a:buChar char="-"/>
            </a:pPr>
            <a:r>
              <a:rPr lang="de-CH" sz="2600" dirty="0"/>
              <a:t>nicht Theorien.</a:t>
            </a:r>
          </a:p>
          <a:p>
            <a:pPr marL="457200" indent="-457200" algn="r">
              <a:buFontTx/>
              <a:buChar char="-"/>
            </a:pPr>
            <a:endParaRPr lang="de-CH" sz="2600" dirty="0"/>
          </a:p>
          <a:p>
            <a:r>
              <a:rPr lang="de-CH" sz="2600" dirty="0"/>
              <a:t>Prüfung = Nachweis, dass ich es kann</a:t>
            </a:r>
          </a:p>
        </p:txBody>
      </p:sp>
      <p:sp>
        <p:nvSpPr>
          <p:cNvPr id="8" name="Ellipse 7"/>
          <p:cNvSpPr/>
          <p:nvPr/>
        </p:nvSpPr>
        <p:spPr bwMode="auto">
          <a:xfrm>
            <a:off x="1592688" y="1982725"/>
            <a:ext cx="6369172" cy="459138"/>
          </a:xfrm>
          <a:prstGeom prst="ellipse">
            <a:avLst/>
          </a:prstGeom>
          <a:noFill/>
          <a:ln w="38100" cap="flat" cmpd="sng" algn="ctr">
            <a:solidFill>
              <a:srgbClr val="ED181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402167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dirty="0"/>
              <a:t>Duales </a:t>
            </a:r>
            <a:r>
              <a:rPr lang="fr-CH" sz="2800" dirty="0" err="1"/>
              <a:t>Ausbildungssystem</a:t>
            </a:r>
            <a:endParaRPr lang="fr-CH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Erstausbildung und </a:t>
            </a:r>
            <a:r>
              <a:rPr lang="de-CH" b="1" dirty="0"/>
              <a:t>höhere</a:t>
            </a:r>
            <a:r>
              <a:rPr lang="de-CH" dirty="0"/>
              <a:t> Berufsausbildung</a:t>
            </a:r>
          </a:p>
          <a:p>
            <a:r>
              <a:rPr lang="de-CH" dirty="0"/>
              <a:t>Wechsel zwischen Theorie (Berufsschule) und Praxis (Arbeitgeber)</a:t>
            </a:r>
          </a:p>
          <a:p>
            <a:r>
              <a:rPr lang="de-CH" dirty="0"/>
              <a:t>Training on-</a:t>
            </a:r>
            <a:r>
              <a:rPr lang="de-CH" dirty="0" err="1"/>
              <a:t>the</a:t>
            </a:r>
            <a:r>
              <a:rPr lang="de-CH" dirty="0"/>
              <a:t>-Job</a:t>
            </a:r>
          </a:p>
          <a:p>
            <a:r>
              <a:rPr lang="de-CH" dirty="0"/>
              <a:t>Vorbereitung auf die Berufsprüfung am Arbeitsplatz </a:t>
            </a:r>
            <a:r>
              <a:rPr lang="de-CH" b="1" dirty="0"/>
              <a:t>und in der Freizeit</a:t>
            </a:r>
          </a:p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309528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dirty="0"/>
              <a:t>… </a:t>
            </a:r>
            <a:r>
              <a:rPr lang="fr-CH" sz="2800" dirty="0" err="1"/>
              <a:t>und</a:t>
            </a:r>
            <a:r>
              <a:rPr lang="fr-CH" sz="2800" dirty="0"/>
              <a:t> </a:t>
            </a:r>
            <a:r>
              <a:rPr lang="fr-CH" sz="2800" dirty="0" err="1"/>
              <a:t>Konsequenzen</a:t>
            </a:r>
            <a:r>
              <a:rPr lang="fr-CH" sz="2800" dirty="0"/>
              <a:t> </a:t>
            </a:r>
            <a:r>
              <a:rPr lang="fr-CH" sz="2800" dirty="0" err="1"/>
              <a:t>für</a:t>
            </a:r>
            <a:r>
              <a:rPr lang="fr-CH" sz="2800" dirty="0"/>
              <a:t> die </a:t>
            </a:r>
            <a:r>
              <a:rPr lang="fr-CH" sz="2800" dirty="0" err="1"/>
              <a:t>Facharbeit</a:t>
            </a:r>
            <a:endParaRPr lang="fr-CH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>
                <a:sym typeface="Wingdings" panose="05000000000000000000" pitchFamily="2" charset="2"/>
              </a:rPr>
              <a:t> Die Facharbeit ist praxisorientiert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CH" dirty="0">
                <a:sym typeface="Wingdings" panose="05000000000000000000" pitchFamily="2" charset="2"/>
              </a:rPr>
              <a:t> Die Facharbeit hat Auftraggeberin/Auftraggeber   </a:t>
            </a:r>
            <a:br>
              <a:rPr lang="de-CH" dirty="0">
                <a:sym typeface="Wingdings" panose="05000000000000000000" pitchFamily="2" charset="2"/>
              </a:rPr>
            </a:br>
            <a:r>
              <a:rPr lang="de-CH" dirty="0">
                <a:sym typeface="Wingdings" panose="05000000000000000000" pitchFamily="2" charset="2"/>
              </a:rPr>
              <a:t> und Kundin/Kunde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CH" dirty="0">
                <a:sym typeface="Wingdings" panose="05000000000000000000" pitchFamily="2" charset="2"/>
              </a:rPr>
              <a:t> Kandidatin/Kandidat steht unter Umständen im </a:t>
            </a:r>
            <a:br>
              <a:rPr lang="de-CH" dirty="0">
                <a:sym typeface="Wingdings" panose="05000000000000000000" pitchFamily="2" charset="2"/>
              </a:rPr>
            </a:br>
            <a:r>
              <a:rPr lang="de-CH" dirty="0">
                <a:sym typeface="Wingdings" panose="05000000000000000000" pitchFamily="2" charset="2"/>
              </a:rPr>
              <a:t> Spannungsdreieck</a:t>
            </a:r>
          </a:p>
        </p:txBody>
      </p:sp>
      <p:sp>
        <p:nvSpPr>
          <p:cNvPr id="5" name="Gleichschenkliges Dreieck 4"/>
          <p:cNvSpPr/>
          <p:nvPr/>
        </p:nvSpPr>
        <p:spPr bwMode="auto">
          <a:xfrm>
            <a:off x="5671344" y="3657567"/>
            <a:ext cx="2232660" cy="1924707"/>
          </a:xfrm>
          <a:prstGeom prst="triangle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1" tIns="45715" rIns="91431" bIns="4571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070270" y="3322703"/>
            <a:ext cx="1407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Auftraggeber/in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7926037" y="5428385"/>
            <a:ext cx="891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Kundin/e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242018" y="4868882"/>
            <a:ext cx="1180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Kandidat/in /</a:t>
            </a:r>
            <a:br>
              <a:rPr lang="de-CH" dirty="0"/>
            </a:br>
            <a:r>
              <a:rPr lang="de-CH" dirty="0"/>
              <a:t>Autor/in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  <p:sp>
        <p:nvSpPr>
          <p:cNvPr id="10" name="Textfeld 9"/>
          <p:cNvSpPr txBox="1"/>
          <p:nvPr/>
        </p:nvSpPr>
        <p:spPr>
          <a:xfrm>
            <a:off x="4432159" y="5439418"/>
            <a:ext cx="12391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Vorgesetzte/r</a:t>
            </a:r>
          </a:p>
        </p:txBody>
      </p:sp>
    </p:spTree>
    <p:extLst>
      <p:ext uri="{BB962C8B-B14F-4D97-AF65-F5344CB8AC3E}">
        <p14:creationId xmlns:p14="http://schemas.microsoft.com/office/powerpoint/2010/main" val="186204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Termine Facharbeit</a:t>
            </a: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1285874" y="1449388"/>
            <a:ext cx="8055834" cy="4716462"/>
          </a:xfrm>
        </p:spPr>
        <p:txBody>
          <a:bodyPr/>
          <a:lstStyle/>
          <a:p>
            <a:pPr>
              <a:tabLst>
                <a:tab pos="3676650" algn="l"/>
              </a:tabLst>
            </a:pPr>
            <a:r>
              <a:rPr lang="de-CH" sz="2400" dirty="0"/>
              <a:t>Auftragserteilung:		5.6.2024</a:t>
            </a:r>
            <a:endParaRPr lang="de-DE" sz="2400" dirty="0"/>
          </a:p>
          <a:p>
            <a:pPr>
              <a:tabLst>
                <a:tab pos="3676650" algn="l"/>
              </a:tabLst>
            </a:pPr>
            <a:r>
              <a:rPr lang="de-CH" sz="2400" dirty="0">
                <a:cs typeface="Arial"/>
              </a:rPr>
              <a:t>Info an Arbeitgeber: 		5.6.2024</a:t>
            </a:r>
            <a:endParaRPr lang="de-CH" sz="2400" dirty="0"/>
          </a:p>
          <a:p>
            <a:pPr>
              <a:tabLst>
                <a:tab pos="3676650" algn="l"/>
              </a:tabLst>
            </a:pPr>
            <a:r>
              <a:rPr lang="de-CH" sz="2400" dirty="0"/>
              <a:t>Erarbeitung der Disposition</a:t>
            </a:r>
            <a:r>
              <a:rPr lang="de-CH" sz="2400" dirty="0">
                <a:cs typeface="Arial"/>
              </a:rPr>
              <a:t>: 	ab 5.6.2024</a:t>
            </a:r>
            <a:endParaRPr lang="de-CH" sz="2400" dirty="0"/>
          </a:p>
          <a:p>
            <a:pPr>
              <a:tabLst>
                <a:tab pos="3676650" algn="l"/>
              </a:tabLst>
            </a:pPr>
            <a:r>
              <a:rPr lang="de-CH" sz="2400" dirty="0"/>
              <a:t>Eingabe Disposition:		8.7. </a:t>
            </a:r>
            <a:r>
              <a:rPr lang="de-CH" sz="2400" dirty="0">
                <a:cs typeface="Arial"/>
              </a:rPr>
              <a:t>- 22.11.2024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Freigabe Disposition:		</a:t>
            </a:r>
            <a:r>
              <a:rPr lang="de-CH" sz="2200" dirty="0"/>
              <a:t>max. 4 Wo nach Eingabe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Eingabe Facharbeit:		25.4.2025</a:t>
            </a:r>
            <a:r>
              <a:rPr lang="de-CH" sz="2400" dirty="0">
                <a:cs typeface="Arial"/>
              </a:rPr>
              <a:t>, 13:00h</a:t>
            </a:r>
          </a:p>
          <a:p>
            <a:pPr>
              <a:tabLst>
                <a:tab pos="3676650" algn="l"/>
              </a:tabLst>
            </a:pPr>
            <a:r>
              <a:rPr lang="de-CH" sz="2400" dirty="0"/>
              <a:t>Präsentation u. Fachgespräch: BP</a:t>
            </a:r>
            <a:r>
              <a:rPr lang="de-CH" sz="2400" dirty="0">
                <a:cs typeface="Arial"/>
              </a:rPr>
              <a:t> 30.6.-4.7.2025</a:t>
            </a:r>
          </a:p>
          <a:p>
            <a:pPr>
              <a:tabLst>
                <a:tab pos="3676650" algn="l"/>
              </a:tabLst>
            </a:pPr>
            <a:endParaRPr lang="de-CH" sz="2400" dirty="0">
              <a:ea typeface="+mn-lt"/>
              <a:cs typeface="Arial"/>
            </a:endParaRPr>
          </a:p>
          <a:p>
            <a:pPr marL="0" indent="0">
              <a:buNone/>
              <a:tabLst>
                <a:tab pos="3676650" algn="l"/>
              </a:tabLst>
            </a:pPr>
            <a:r>
              <a:rPr lang="de-CH" sz="2400" dirty="0">
                <a:ea typeface="+mn-lt"/>
                <a:cs typeface="Arial"/>
              </a:rPr>
              <a:t>Alle Termine für die Berufsprüfung 2025 findet ihr im Anhang 5 zur Wegleitung.</a:t>
            </a:r>
            <a:endParaRPr lang="de-CH" sz="2400" dirty="0">
              <a:ea typeface="+mn-lt"/>
              <a:cs typeface="+mn-lt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</p:spTree>
    <p:extLst>
      <p:ext uri="{BB962C8B-B14F-4D97-AF65-F5344CB8AC3E}">
        <p14:creationId xmlns:p14="http://schemas.microsoft.com/office/powerpoint/2010/main" val="89368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Facharbeit im Detail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/>
              <a:t>Daniel Birkenmaier, Prüfungsleiter</a:t>
            </a:r>
            <a:endParaRPr lang="fr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/>
              <a:t>Auftrag Facharbeit</a:t>
            </a:r>
            <a:endParaRPr lang="fr-CH" sz="6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EACE1C6-D403-5DFE-709E-BB542A9B6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42702">
            <a:off x="3913128" y="2102699"/>
            <a:ext cx="4541363" cy="478200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>
                <a:sym typeface="Wingdings" panose="05000000000000000000" pitchFamily="2" charset="2"/>
              </a:rPr>
              <a:t> Aktuelles </a:t>
            </a:r>
            <a:r>
              <a:rPr lang="de-CH" u="sng" dirty="0">
                <a:sym typeface="Wingdings" panose="05000000000000000000" pitchFamily="2" charset="2"/>
              </a:rPr>
              <a:t>Merkblatt Prüfungsteil 1</a:t>
            </a:r>
            <a:endParaRPr lang="de-CH" u="sng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6891889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_OFPP_PST_A_JUIN_2007">
  <a:themeElements>
    <a:clrScheme name="MASTER_OFPP_PST_A_JUIN_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_OFPP_PST_A_JUIN_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5" rIns="91431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STER_OFPP_PST_A_JUIN_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_OFPP_PST_A_JUIN_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_OFPP_PST_A_JUIN_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D7FD9C1818A44A88B464B34A6C0620" ma:contentTypeVersion="2" ma:contentTypeDescription="Ein neues Dokument erstellen." ma:contentTypeScope="" ma:versionID="6545c9f66b00a642f2c69af5abb6d183">
  <xsd:schema xmlns:xsd="http://www.w3.org/2001/XMLSchema" xmlns:xs="http://www.w3.org/2001/XMLSchema" xmlns:p="http://schemas.microsoft.com/office/2006/metadata/properties" xmlns:ns2="269108bf-bb31-4eed-9de3-7d919c6d887b" targetNamespace="http://schemas.microsoft.com/office/2006/metadata/properties" ma:root="true" ma:fieldsID="6c54906c2580dc822e2db3917f6d5e86" ns2:_="">
    <xsd:import namespace="269108bf-bb31-4eed-9de3-7d919c6d88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9108bf-bb31-4eed-9de3-7d919c6d8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791809-955C-418D-A2F5-4DBCF7B58E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1FD164-E6CC-4765-8329-24CF18EF8407}">
  <ds:schemaRefs>
    <ds:schemaRef ds:uri="http://purl.org/dc/elements/1.1/"/>
    <ds:schemaRef ds:uri="http://purl.org/dc/terms/"/>
    <ds:schemaRef ds:uri="269108bf-bb31-4eed-9de3-7d919c6d887b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3959488-2CCC-4BCD-A309-114A9E110B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9108bf-bb31-4eed-9de3-7d919c6d8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MASTER_VBS_PST_A_JUNI_2006</Template>
  <TotalTime>0</TotalTime>
  <Words>1508</Words>
  <Application>Microsoft Office PowerPoint</Application>
  <PresentationFormat>Bildschirmpräsentation (4:3)</PresentationFormat>
  <Paragraphs>259</Paragraphs>
  <Slides>31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Wingdings</vt:lpstr>
      <vt:lpstr>MASTER_OFPP_PST_A_JUIN_2007</vt:lpstr>
      <vt:lpstr>PowerPoint-Präsentation</vt:lpstr>
      <vt:lpstr>Inhalt</vt:lpstr>
      <vt:lpstr>Prüfungsleitung &amp; Prüfungsexperten</vt:lpstr>
      <vt:lpstr>Informationen bezüglich der Berufsprüfung</vt:lpstr>
      <vt:lpstr>Informationen bezüglich der Berufsprüfung</vt:lpstr>
      <vt:lpstr>Duales Ausbildungssystem</vt:lpstr>
      <vt:lpstr>… und Konsequenzen für die Facharbeit</vt:lpstr>
      <vt:lpstr>Termine Facharbeit</vt:lpstr>
      <vt:lpstr>Die Facharbeit im Detail</vt:lpstr>
      <vt:lpstr>Ziel der Facharbeit</vt:lpstr>
      <vt:lpstr>Ziel der Facharbeit</vt:lpstr>
      <vt:lpstr>Konkreter Auftrag</vt:lpstr>
      <vt:lpstr>Konkreter Auftrag</vt:lpstr>
      <vt:lpstr>Konkreter Auftrag</vt:lpstr>
      <vt:lpstr>Inhalt der Facharbeit</vt:lpstr>
      <vt:lpstr>Inhalt der Facharbeit</vt:lpstr>
      <vt:lpstr>Inhalt der Facharbeit</vt:lpstr>
      <vt:lpstr>Inhalte der Facharbeit</vt:lpstr>
      <vt:lpstr>Inhalte der Facharbeit</vt:lpstr>
      <vt:lpstr>Schritte auf dem Weg zum Ziel</vt:lpstr>
      <vt:lpstr>Disposition  Formular verwenden</vt:lpstr>
      <vt:lpstr>Disposition  Formular verwenden</vt:lpstr>
      <vt:lpstr>Schreiben der Facharbeit</vt:lpstr>
      <vt:lpstr>Beurteilung der Facharbeit</vt:lpstr>
      <vt:lpstr>Beurteilung der Facharbeit</vt:lpstr>
      <vt:lpstr>Beurteilung der Facharbeit</vt:lpstr>
      <vt:lpstr>Dokumente</vt:lpstr>
      <vt:lpstr>Schulungsunterlage Facharbeit</vt:lpstr>
      <vt:lpstr>Fazit</vt:lpstr>
      <vt:lpstr>Termine Facharbeit</vt:lpstr>
      <vt:lpstr>Informationen bezüglich der Berufsprüfung</vt:lpstr>
    </vt:vector>
  </TitlesOfParts>
  <Company>BURAUT VBS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Keller Markus BABS;Birkenmaier Daniel</dc:creator>
  <cp:lastModifiedBy>Bieri Markus BABS</cp:lastModifiedBy>
  <cp:revision>291</cp:revision>
  <cp:lastPrinted>2022-08-03T14:04:00Z</cp:lastPrinted>
  <dcterms:created xsi:type="dcterms:W3CDTF">2006-07-04T08:18:38Z</dcterms:created>
  <dcterms:modified xsi:type="dcterms:W3CDTF">2024-05-03T12:12:58Z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0x010100FAD7FD9C1818A44A88B464B34A6C0620</vt:lpwstr>
  </property>
</Properties>
</file>