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0" r:id="rId34"/>
    <p:sldId id="286" r:id="rId35"/>
  </p:sldIdLst>
  <p:sldSz cx="12192000" cy="6858000"/>
  <p:notesSz cx="6724650" cy="987425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414" userDrawn="1">
          <p15:clr>
            <a:srgbClr val="A4A3A4"/>
          </p15:clr>
        </p15:guide>
        <p15:guide id="8" pos="7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181E"/>
    <a:srgbClr val="F0F5FD"/>
    <a:srgbClr val="E8F0F8"/>
    <a:srgbClr val="E6E6E6"/>
    <a:srgbClr val="DDDDDD"/>
    <a:srgbClr val="C0C0C0"/>
    <a:srgbClr val="B2B2B2"/>
    <a:srgbClr val="9A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52" autoAdjust="0"/>
  </p:normalViewPr>
  <p:slideViewPr>
    <p:cSldViewPr snapToGrid="0" showGuides="1">
      <p:cViewPr varScale="1">
        <p:scale>
          <a:sx n="57" d="100"/>
          <a:sy n="57" d="100"/>
        </p:scale>
        <p:origin x="522" y="72"/>
      </p:cViewPr>
      <p:guideLst>
        <p:guide orient="horz" pos="935"/>
        <p:guide orient="horz" pos="255"/>
        <p:guide orient="horz" pos="436"/>
        <p:guide orient="horz" pos="414"/>
        <p:guide pos="7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3710" y="72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F22B0-5AB4-4534-A196-09D5FD40838C}" type="slidenum"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7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900" y="4690269"/>
            <a:ext cx="557029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9673C1-B10B-4A71-96FC-7B6CB81AABD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19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27201" y="2314936"/>
            <a:ext cx="9569689" cy="2581155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CH" noProof="0"/>
              <a:t>[Titel der Präsentation]</a:t>
            </a:r>
            <a:endParaRPr lang="de-CH" noProof="0" dirty="0"/>
          </a:p>
        </p:txBody>
      </p:sp>
      <p:pic>
        <p:nvPicPr>
          <p:cNvPr id="6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883" y="354973"/>
            <a:ext cx="1886400" cy="47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27200" y="5185226"/>
            <a:ext cx="9569691" cy="1168690"/>
          </a:xfrm>
        </p:spPr>
        <p:txBody>
          <a:bodyPr tIns="46800"/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3408219" y="349110"/>
            <a:ext cx="2862943" cy="5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800" b="0" dirty="0">
                <a:latin typeface="Arial" charset="0"/>
              </a:rPr>
              <a:t>Eidgenössisches Departement für Verteidigung,</a:t>
            </a:r>
            <a:br>
              <a:rPr dirty="0"/>
            </a:br>
            <a:r>
              <a:rPr lang="de-CH" sz="800" b="0" dirty="0">
                <a:latin typeface="Arial" charset="0"/>
              </a:rPr>
              <a:t>Bevölkerungsschutz und Sport VBS</a:t>
            </a: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1" dirty="0">
                <a:latin typeface="Arial" charset="0"/>
              </a:rPr>
              <a:t>Bundesamt für Bevölkerungsschutz BABS</a:t>
            </a: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0" dirty="0">
                <a:latin typeface="Arial" charset="0"/>
              </a:rPr>
              <a:t>Zivilschutz und Ausbildung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4C31F6-B467-4E63-BA4A-E33613CAA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1799" y="220912"/>
            <a:ext cx="5844850" cy="7476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8BEAC77-CA7C-4CCC-9F15-DF74B21464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5137" y="5624653"/>
            <a:ext cx="1988948" cy="82890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1548" userDrawn="1">
          <p15:clr>
            <a:srgbClr val="FBAE40"/>
          </p15:clr>
        </p15:guide>
        <p15:guide id="5" orient="horz" pos="3317" userDrawn="1">
          <p15:clr>
            <a:srgbClr val="FBAE40"/>
          </p15:clr>
        </p15:guide>
        <p15:guide id="6" pos="1088" userDrawn="1">
          <p15:clr>
            <a:srgbClr val="FBAE40"/>
          </p15:clr>
        </p15:guide>
        <p15:guide id="7" pos="710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392238" y="1449388"/>
            <a:ext cx="10321925" cy="45266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2E77BD6F-8212-4C78-8C02-FF06BBB9F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Berufsprüfung «Zivilschutzinstruktorin / </a:t>
            </a:r>
            <a:r>
              <a:rPr lang="de-CH" dirty="0" err="1"/>
              <a:t>Zivilschutzinstruktor</a:t>
            </a:r>
            <a:r>
              <a:rPr lang="de-CH" dirty="0"/>
              <a:t> mit eidgenössischem Fachausweis</a:t>
            </a:r>
          </a:p>
          <a:p>
            <a:r>
              <a:rPr lang="de-CH" b="0" dirty="0"/>
              <a:t>Prüfungsleitung</a:t>
            </a:r>
          </a:p>
        </p:txBody>
      </p:sp>
    </p:spTree>
    <p:extLst>
      <p:ext uri="{BB962C8B-B14F-4D97-AF65-F5344CB8AC3E}">
        <p14:creationId xmlns:p14="http://schemas.microsoft.com/office/powerpoint/2010/main" val="76489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seite + Logo + Hierarchiestu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1183" y="1154291"/>
            <a:ext cx="10312449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3"/>
          </p:nvPr>
        </p:nvSpPr>
        <p:spPr>
          <a:xfrm>
            <a:off x="1392238" y="2320065"/>
            <a:ext cx="10321925" cy="366481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66" y="354973"/>
            <a:ext cx="1886400" cy="47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2"/>
          <p:cNvSpPr txBox="1">
            <a:spLocks noChangeArrowheads="1"/>
          </p:cNvSpPr>
          <p:nvPr userDrawn="1"/>
        </p:nvSpPr>
        <p:spPr bwMode="auto">
          <a:xfrm>
            <a:off x="3069976" y="342624"/>
            <a:ext cx="6724890" cy="5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800" b="0" dirty="0">
                <a:latin typeface="Arial" charset="0"/>
              </a:rPr>
              <a:t>Eidgenössisches Departement für Verteidigung,</a:t>
            </a:r>
            <a:br>
              <a:rPr dirty="0"/>
            </a:br>
            <a:r>
              <a:rPr lang="de-CH" sz="800" b="0" dirty="0">
                <a:latin typeface="Arial" charset="0"/>
              </a:rPr>
              <a:t>Bevölkerungsschutz und Sport VBS</a:t>
            </a: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1" dirty="0">
                <a:latin typeface="Arial" charset="0"/>
              </a:rPr>
              <a:t>Bundesamt für Bevölkerungsschutz BABS</a:t>
            </a: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0" dirty="0">
                <a:latin typeface="Arial" charset="0"/>
              </a:rPr>
              <a:t>Zivilschutz und Ausbildung</a:t>
            </a:r>
          </a:p>
        </p:txBody>
      </p:sp>
      <p:sp>
        <p:nvSpPr>
          <p:cNvPr id="14" name="Line 40"/>
          <p:cNvSpPr>
            <a:spLocks noChangeShapeType="1"/>
          </p:cNvSpPr>
          <p:nvPr userDrawn="1"/>
        </p:nvSpPr>
        <p:spPr bwMode="auto">
          <a:xfrm flipH="1">
            <a:off x="1401183" y="6263172"/>
            <a:ext cx="103302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2400"/>
          </a:p>
        </p:txBody>
      </p:sp>
      <p:sp>
        <p:nvSpPr>
          <p:cNvPr id="18" name="Textplatzhalter 2"/>
          <p:cNvSpPr txBox="1">
            <a:spLocks/>
          </p:cNvSpPr>
          <p:nvPr userDrawn="1"/>
        </p:nvSpPr>
        <p:spPr>
          <a:xfrm>
            <a:off x="1401182" y="6493449"/>
            <a:ext cx="5771777" cy="18284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900" baseline="0">
                <a:latin typeface="+mn-lt"/>
              </a:rPr>
              <a:t> </a:t>
            </a:r>
            <a:r>
              <a:rPr lang="de-CH" sz="900" b="0" kern="1200">
                <a:latin typeface="+mn-lt"/>
              </a:rPr>
              <a:t> </a:t>
            </a:r>
            <a:endParaRPr lang="de-CH" sz="900" b="0" baseline="0" dirty="0">
              <a:latin typeface="+mn-lt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EA0AD6B8-C3C7-4CAA-BDBD-C4745D7EF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Berufsprüfung «Zivilschutzinstruktorin / </a:t>
            </a:r>
            <a:r>
              <a:rPr lang="de-CH" dirty="0" err="1"/>
              <a:t>Zivilschutzinstruktor</a:t>
            </a:r>
            <a:r>
              <a:rPr lang="de-CH" dirty="0"/>
              <a:t> mit eidgenössischem Fachausweis</a:t>
            </a:r>
          </a:p>
          <a:p>
            <a:r>
              <a:rPr lang="de-CH" b="0" dirty="0"/>
              <a:t>Prüfungsleitung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449D5A2-BA36-4545-BA4F-6147BEC53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86563" y="228813"/>
            <a:ext cx="5844850" cy="74766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FA7AFE3-D5FC-4674-88BC-01D40DCE72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6177" y="6227966"/>
            <a:ext cx="476812" cy="5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8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01183" y="1449388"/>
            <a:ext cx="4896000" cy="45266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6817360" y="1449388"/>
            <a:ext cx="4896000" cy="45266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8E16788-3D2B-4B43-8B5A-E6A2ED621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Berufsprüfung «Zivilschutzinstruktorin / </a:t>
            </a:r>
            <a:r>
              <a:rPr lang="de-CH" dirty="0" err="1"/>
              <a:t>Zivilschutzinstruktor</a:t>
            </a:r>
            <a:r>
              <a:rPr lang="de-CH" dirty="0"/>
              <a:t> mit eidgenössischem Fachausweis</a:t>
            </a:r>
          </a:p>
          <a:p>
            <a:r>
              <a:rPr lang="de-CH" b="0" dirty="0"/>
              <a:t>Prüfungsleitung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E227133-B68F-4202-A6B8-44B3BC053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Berufsprüfung «Zivilschutzinstruktorin / </a:t>
            </a:r>
            <a:r>
              <a:rPr lang="de-CH" dirty="0" err="1"/>
              <a:t>Zivilschutzinstruktor</a:t>
            </a:r>
            <a:r>
              <a:rPr lang="de-CH" dirty="0"/>
              <a:t> mit eidgenössischem Fachausweis</a:t>
            </a:r>
          </a:p>
          <a:p>
            <a:r>
              <a:rPr lang="de-CH" b="0" dirty="0"/>
              <a:t>Prüfungsleitung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2EB7586E-4895-451D-8952-F18E886C8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Berufsprüfung «Zivilschutzinstruktorin / </a:t>
            </a:r>
            <a:r>
              <a:rPr lang="de-CH" dirty="0" err="1"/>
              <a:t>Zivilschutzinstruktor</a:t>
            </a:r>
            <a:r>
              <a:rPr lang="de-CH" dirty="0"/>
              <a:t> mit eidgenössischem Fachausweis</a:t>
            </a:r>
          </a:p>
          <a:p>
            <a:r>
              <a:rPr lang="de-CH" b="0" dirty="0"/>
              <a:t>Prüfungsleitung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1104835" y="6340499"/>
            <a:ext cx="593619" cy="18158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401183" y="308471"/>
            <a:ext cx="10312449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236" y="1442721"/>
            <a:ext cx="10310764" cy="45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/>
              <a:t>Klicken Sie, um die Formate des Vorlagentextes zu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401183" y="6263172"/>
            <a:ext cx="103302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240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83" y="349111"/>
            <a:ext cx="277200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Berufsprüfung «Zivilschutzinstruktorin / </a:t>
            </a:r>
            <a:r>
              <a:rPr lang="de-CH" dirty="0" err="1"/>
              <a:t>Zivilschutzinstruktor</a:t>
            </a:r>
            <a:r>
              <a:rPr lang="de-CH" dirty="0"/>
              <a:t> mit eidgenössischem Fachausweis</a:t>
            </a:r>
          </a:p>
          <a:p>
            <a:r>
              <a:rPr lang="de-CH" b="0" dirty="0"/>
              <a:t>Prüfungsleitung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C890B7-D948-4587-B867-5EDDB43A2EC6}"/>
              </a:ext>
            </a:extLst>
          </p:cNvPr>
          <p:cNvPicPr/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18"/>
          <a:stretch/>
        </p:blipFill>
        <p:spPr bwMode="auto">
          <a:xfrm>
            <a:off x="1401182" y="29095"/>
            <a:ext cx="5759450" cy="248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E5E6AF7-825F-432C-A1EC-2D14F17522E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6177" y="6227966"/>
            <a:ext cx="476812" cy="513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4" r:id="rId5"/>
    <p:sldLayoutId id="2147483655" r:id="rId6"/>
  </p:sldLayoutIdLst>
  <p:hf sldNum="0"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8288" indent="-268288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2pPr>
      <a:lvl3pPr marL="806450" indent="-268288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3pPr>
      <a:lvl4pPr marL="1076325" indent="-269875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4pPr>
      <a:lvl5pPr marL="1344613" indent="-268288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1" userDrawn="1">
          <p15:clr>
            <a:srgbClr val="F26B43"/>
          </p15:clr>
        </p15:guide>
        <p15:guide id="3" orient="horz" pos="394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869" userDrawn="1">
          <p15:clr>
            <a:srgbClr val="F26B43"/>
          </p15:clr>
        </p15:guide>
        <p15:guide id="10" orient="horz" pos="3770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3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bs.admin.ch/de/berufspruefung-d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5400" dirty="0" err="1"/>
              <a:t>Berufsprüfung</a:t>
            </a:r>
            <a:br>
              <a:rPr lang="fr-CH" sz="5400" dirty="0"/>
            </a:br>
            <a:r>
              <a:rPr lang="fr-CH" sz="5400" dirty="0" err="1"/>
              <a:t>Auftragserteilung</a:t>
            </a:r>
            <a:r>
              <a:rPr lang="fr-CH" sz="5400" dirty="0"/>
              <a:t> </a:t>
            </a:r>
            <a:r>
              <a:rPr lang="fr-CH" sz="5400" dirty="0" err="1"/>
              <a:t>Facharbeit</a:t>
            </a:r>
            <a:br>
              <a:rPr lang="fr-CH" sz="5400" dirty="0"/>
            </a:br>
            <a:endParaRPr lang="de-CH" dirty="0"/>
          </a:p>
        </p:txBody>
      </p:sp>
      <p:sp>
        <p:nvSpPr>
          <p:cNvPr id="5" name="Textplatzhalter 5"/>
          <p:cNvSpPr txBox="1">
            <a:spLocks/>
          </p:cNvSpPr>
          <p:nvPr/>
        </p:nvSpPr>
        <p:spPr bwMode="auto">
          <a:xfrm>
            <a:off x="1727200" y="5697417"/>
            <a:ext cx="9569690" cy="65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20.05.2025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1727200" y="5185226"/>
            <a:ext cx="9569690" cy="6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/>
              <a:t> 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31484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AC46D-E367-35A0-26EE-C2E680BA4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B25920-1C8F-89F5-47FE-EBDF91F0AB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der Facharbeit erbringen die Kandidatinnen und Kandidaten den Nachweis, dass sie in der Lage sind, eine Problemstellung aus ihrem beruflichen Alltag selbstständig und unter Anwendung von erlernten Fach- und Methodenkompetenzen zu bearbeiten und zu reflektieren. 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E68B22-06E8-A148-FB80-268FBA6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F08682-6D20-419E-A92F-E2C6D1A34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276290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6E81D-E63B-4664-2AD6-DBF094D52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D1BE3B-7C09-4974-6F0C-35A4BE205B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Fokus der Facharbeit steht die Analyse zivilschutz-relevanter Ausbildungs- / Einsatzbedürfnisse und Umsetzung der gewonnenen Erkenntnisse im </a:t>
            </a:r>
            <a:b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Rahmen eines praxisrelevanten Ausbildungs-konzeptes und / oder einer Einsatzübung.</a:t>
            </a:r>
            <a:endParaRPr lang="de-CH" sz="320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EF6FA7-DFAE-E1A6-3FC2-3A87E708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430D93-4571-7A5D-91ED-8AE1BCED8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0037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87674-FC1F-4126-E826-A8F3A247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5D4CFCC-8C6A-6D24-2409-5400FDE366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R="179070">
              <a:spcBef>
                <a:spcPts val="600"/>
              </a:spcBef>
              <a:spcAft>
                <a:spcPts val="0"/>
              </a:spcAft>
            </a:pP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Basis eines </a:t>
            </a:r>
            <a:r>
              <a:rPr lang="de-CH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schriftlichen Auftrages des Auftraggebers / der Auftraggeberin</a:t>
            </a: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gilt es einen Wiederholungskurs / einen Einsatz einer Zivilschutzorganisation zu besuchen und auszuwerten.</a:t>
            </a:r>
          </a:p>
          <a:p>
            <a:pPr marR="179070">
              <a:spcBef>
                <a:spcPts val="600"/>
              </a:spcBef>
              <a:spcAft>
                <a:spcPts val="0"/>
              </a:spcAft>
            </a:pP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Basierend auf den festgestellten Stärken und Schwächen, unterbreitet die Kandidatin / der Kandidat der Auftraggeberin / dem Auftraggeber, resp. der Kundin / dem Kunden </a:t>
            </a:r>
            <a:r>
              <a:rPr lang="de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fachspezifisches </a:t>
            </a: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einsatzorientiertes</a:t>
            </a: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Ausbildungskonzept und / oder eine Einsatzübung.</a:t>
            </a:r>
            <a:r>
              <a:rPr lang="de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CH" sz="2000" dirty="0"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  <a:p>
            <a:pPr marR="179070">
              <a:spcBef>
                <a:spcPts val="600"/>
              </a:spcBef>
              <a:spcAft>
                <a:spcPts val="0"/>
              </a:spcAft>
            </a:pP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muss mindestens eine terminierte </a:t>
            </a:r>
            <a:r>
              <a:rPr lang="de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Umsetzungs-planung </a:t>
            </a: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 konkreten Durchführung erarbeitet werden.</a:t>
            </a:r>
            <a:r>
              <a:rPr lang="de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CH" sz="2000" dirty="0"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E6BF52-7D36-3897-7C4C-39647AEC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Konkreter Auftrag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BC541F-388F-94D1-F242-9BB1B718F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298338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6A93F-E93A-DAA4-B684-00BDFFE83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31B8B7F-037A-39A2-BF2C-8ACD217438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Kandidat / Die Kandidatin kann über den Auftraggeber / die Auftraggeberin bzw. den Arbeit-geber / die Arbeitgeberin ein anderes Thema an die QSK zur Freigabe einreichen. Dies soll insbesondere die Weiterentwicklung von Zivilschutzkursen in den Kantonen und beim Bundesamt für Bevölkerungs-schutz (BABS) ermöglichen.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8AADC2B-7AAD-DF4E-BF3B-FF62D506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Konkreter Auftrag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7A5552-1CCB-C416-0C32-6CF28A95A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23194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B7F6A-6DBD-1F9F-6B57-370F1AA0D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E8C134-D5B8-64F4-435E-BC7A35CC3B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Rollenverständnis:</a:t>
            </a:r>
          </a:p>
          <a:p>
            <a:r>
              <a:rPr lang="de-CH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Auftraggeberin / Auftraggeber </a:t>
            </a: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 in der Regel die direkten Vorgesetzen (bspw. kantonale Ausbildungschefs / -chefinnen, Fachbereichs-leitende des BABS etc.)</a:t>
            </a:r>
          </a:p>
          <a:p>
            <a:r>
              <a:rPr lang="de-CH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Kundin / Kunden </a:t>
            </a:r>
            <a:r>
              <a:rPr lang="de-C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 die direkten Nutzniesser der Arbeit (bspw. eine ZSO). Beim Kunden / der Kundin kann es sich ebenfalls um die Auftraggeberin / den Auftraggeber handeln.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898929-27E6-98D1-FF35-D562A4FA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Konkreter Auftrag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59D98-BAE9-ADC5-9A55-2E2EBC896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46054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739FB-1375-DC97-5C09-A47B2DCA2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B69AE8-3B35-E3F6-2991-D5D10A57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CE588B-6E70-CBF1-1B78-046A171BD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8" name="Picture 2" descr="Ãhnliches Foto">
            <a:extLst>
              <a:ext uri="{FF2B5EF4-FFF2-40B4-BE49-F238E27FC236}">
                <a16:creationId xmlns:a16="http://schemas.microsoft.com/office/drawing/2014/main" id="{9B4C54AC-15B0-E740-3C91-8DDC4330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82" y="1847856"/>
            <a:ext cx="3843655" cy="38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lkenförmige Legende 5">
            <a:extLst>
              <a:ext uri="{FF2B5EF4-FFF2-40B4-BE49-F238E27FC236}">
                <a16:creationId xmlns:a16="http://schemas.microsoft.com/office/drawing/2014/main" id="{DA41BB81-2449-0F76-BBD4-D3D079D64780}"/>
              </a:ext>
            </a:extLst>
          </p:cNvPr>
          <p:cNvSpPr/>
          <p:nvPr/>
        </p:nvSpPr>
        <p:spPr bwMode="auto">
          <a:xfrm>
            <a:off x="5696006" y="1208471"/>
            <a:ext cx="3596640" cy="2872740"/>
          </a:xfrm>
          <a:prstGeom prst="cloudCallout">
            <a:avLst>
              <a:gd name="adj1" fmla="val -71045"/>
              <a:gd name="adj2" fmla="val 2563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B58B2C6-8B07-66A1-D6E0-2F4A5BC9D500}"/>
              </a:ext>
            </a:extLst>
          </p:cNvPr>
          <p:cNvSpPr txBox="1"/>
          <p:nvPr/>
        </p:nvSpPr>
        <p:spPr>
          <a:xfrm>
            <a:off x="6108609" y="1770327"/>
            <a:ext cx="27714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000000"/>
                </a:solidFill>
                <a:latin typeface="Arial" charset="0"/>
              </a:rPr>
              <a:t>Schlaue Füchse merken: jetzt folgt das Gerüst der Facharbeit</a:t>
            </a:r>
          </a:p>
          <a:p>
            <a:pPr algn="ctr"/>
            <a:endParaRPr lang="de-CH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4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68FEF-363C-DFCE-A2C1-E49E71D4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E4DE50-C511-A337-319C-F51FB1048F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000" dirty="0"/>
              <a:t>Darstellung der Ausgangslage und Problemstellung</a:t>
            </a:r>
          </a:p>
          <a:p>
            <a:r>
              <a:rPr lang="de-CH" sz="2000" dirty="0"/>
              <a:t>Auftraggeberin / Auftraggeber, Rolle sowie Bezug zum Thema</a:t>
            </a:r>
          </a:p>
          <a:p>
            <a:r>
              <a:rPr lang="de-CH" sz="2000" dirty="0"/>
              <a:t>Kundin / Kunde, Rolle sowie Bezug zum Thema</a:t>
            </a:r>
          </a:p>
          <a:p>
            <a:r>
              <a:rPr lang="de-CH" sz="2000" dirty="0"/>
              <a:t>Eigene Rolle und Bezug zum Thema</a:t>
            </a:r>
          </a:p>
          <a:p>
            <a:r>
              <a:rPr lang="de-CH" sz="2000" dirty="0"/>
              <a:t>Leitfragen, Zielsetzung der Facharbeit sowie erwartetes Ergebnis (gegebenenfalls Begründung möglicher Abweichungen im Vergleich zur eingereichten Disposition)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90E04A-AA14-1670-4E51-DA91654D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B30BEE-6D7B-3A6A-0363-ED3224E20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6" name="Picture 2" descr="Ãhnliches Foto">
            <a:extLst>
              <a:ext uri="{FF2B5EF4-FFF2-40B4-BE49-F238E27FC236}">
                <a16:creationId xmlns:a16="http://schemas.microsoft.com/office/drawing/2014/main" id="{53522678-213C-8AB8-3DFB-4C512678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35" y="127657"/>
            <a:ext cx="630814" cy="6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1B315-F6C2-3031-D206-02079304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410D3D-7BB2-05D6-D7EC-7B2390A73B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000" dirty="0"/>
              <a:t>Sammlung, Analyse und Auswertung der Daten (festgestellte Unterschiede zwischen Ist- und Sollzustand), Vorgehensweise und eingesetzte Evaluationsinstrumente und -methoden</a:t>
            </a:r>
          </a:p>
          <a:p>
            <a:r>
              <a:rPr lang="de-CH" sz="2000" dirty="0"/>
              <a:t>Ausbildungskonzept in Form einer Planungs-übersicht mit Angaben zu Zielen, Inhalte und Lehr/Lernformen </a:t>
            </a:r>
            <a:r>
              <a:rPr lang="de-CH" sz="2000" u="sng" dirty="0"/>
              <a:t>und / oder</a:t>
            </a:r>
            <a:r>
              <a:rPr lang="de-CH" sz="2000" dirty="0"/>
              <a:t> Übungskonzept gemäss Behelf 1701-915-02-d (Anlegen und Durchführen von Einsatzübungen)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B49A5A-B3F5-97E9-ACE2-EB6A1309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033588-543A-235A-4E61-0C5411FA3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6" name="Picture 2" descr="Ãhnliches Foto">
            <a:extLst>
              <a:ext uri="{FF2B5EF4-FFF2-40B4-BE49-F238E27FC236}">
                <a16:creationId xmlns:a16="http://schemas.microsoft.com/office/drawing/2014/main" id="{A6FE180A-E67A-C647-A063-0CA6289C3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35" y="127657"/>
            <a:ext cx="630814" cy="6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52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0A204-B8DC-A4FD-36C1-0727586FF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574231-15DC-7A18-2E89-40E669342E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000" dirty="0"/>
              <a:t>Terminierte Umsetzungsplanung</a:t>
            </a:r>
          </a:p>
          <a:p>
            <a:r>
              <a:rPr lang="de-CH" sz="2000" dirty="0"/>
              <a:t>Dokumentiertes Auswertungsgespräch mit der Auftraggeberin / dem Auftraggeber und der Kundin / dem Kunden</a:t>
            </a:r>
          </a:p>
          <a:p>
            <a:r>
              <a:rPr lang="de-CH" sz="2000" dirty="0"/>
              <a:t>Weiteres Vorgehen</a:t>
            </a:r>
          </a:p>
          <a:p>
            <a:r>
              <a:rPr lang="de-CH" sz="2000" dirty="0"/>
              <a:t>Einschätzung des Mehrwerts des entwickelten Ausbildungs- / Übungskonzeptes für die beobachtete Organisation sowie für sich selber</a:t>
            </a:r>
          </a:p>
          <a:p>
            <a:r>
              <a:rPr lang="de-CH" sz="2000" dirty="0"/>
              <a:t>Reflexion des eigenen Vorgehens sowie Schlussfolgerungen für zukünftige Arbeiten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E98001-33B1-6944-4FF9-D3DD098C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6D98B5-DA19-75C1-2FED-62A59212B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6" name="Picture 2" descr="Ãhnliches Foto">
            <a:extLst>
              <a:ext uri="{FF2B5EF4-FFF2-40B4-BE49-F238E27FC236}">
                <a16:creationId xmlns:a16="http://schemas.microsoft.com/office/drawing/2014/main" id="{C7DADE9D-8232-3B76-733B-C6F8833F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35" y="127657"/>
            <a:ext cx="630814" cy="6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5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4BE7B-CDC6-A1D3-2F68-283E71750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CBBE232-5A2B-AB92-F70A-F054E33427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der gesamten Facharbeit sind Überlegungen, welche zu einem bestimmten Vorgehen, zu bestimmten Entscheiden führten, für die Expertin / den Experten transparent zu machen. </a:t>
            </a:r>
          </a:p>
          <a:p>
            <a:r>
              <a:rPr lang="de-CH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Ebenfalls soll der Bezug zu den im Lehrgang vermittelten Lerninhalten deklariert werden.</a:t>
            </a:r>
            <a:endParaRPr lang="de-CH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C6BAB5-824A-6D02-F7B9-56EB8A77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63B0C6-8B38-7025-EAD6-3685870C4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5" name="Picture 2" descr="Ãhnliches Foto">
            <a:extLst>
              <a:ext uri="{FF2B5EF4-FFF2-40B4-BE49-F238E27FC236}">
                <a16:creationId xmlns:a16="http://schemas.microsoft.com/office/drawing/2014/main" id="{ABA9C672-CB7C-FC20-5AF0-3BAD074C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35" y="127657"/>
            <a:ext cx="630814" cy="6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1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DCF0DC-E9DE-4A42-A706-F11A212C3F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fr-CH" sz="2400" dirty="0" err="1"/>
              <a:t>Prüfungsleitung</a:t>
            </a:r>
            <a:r>
              <a:rPr lang="fr-CH" sz="2400" dirty="0"/>
              <a:t> </a:t>
            </a:r>
            <a:r>
              <a:rPr lang="fr-CH" sz="2400" dirty="0" err="1"/>
              <a:t>und</a:t>
            </a:r>
            <a:r>
              <a:rPr lang="fr-CH" sz="2400" dirty="0"/>
              <a:t> </a:t>
            </a:r>
            <a:r>
              <a:rPr lang="fr-CH" sz="2400" dirty="0" err="1"/>
              <a:t>Prüfungsexperten</a:t>
            </a:r>
            <a:endParaRPr lang="fr-CH" sz="2400" dirty="0"/>
          </a:p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fr-CH" sz="2400" dirty="0"/>
              <a:t>Information </a:t>
            </a:r>
            <a:r>
              <a:rPr lang="fr-CH" sz="2400" dirty="0" err="1"/>
              <a:t>bezüglich</a:t>
            </a:r>
            <a:r>
              <a:rPr lang="fr-CH" sz="2400" dirty="0"/>
              <a:t> </a:t>
            </a:r>
            <a:r>
              <a:rPr lang="fr-CH" sz="2400" dirty="0" err="1"/>
              <a:t>Berufsprüfung</a:t>
            </a:r>
            <a:endParaRPr lang="fr-CH" sz="2400" dirty="0"/>
          </a:p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fr-CH" sz="2400" dirty="0"/>
              <a:t>Termine </a:t>
            </a:r>
            <a:r>
              <a:rPr lang="fr-CH" sz="2400" dirty="0" err="1"/>
              <a:t>Facharbeit</a:t>
            </a:r>
            <a:endParaRPr lang="fr-CH" sz="2400" dirty="0"/>
          </a:p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fr-CH" sz="2400" dirty="0"/>
              <a:t>Die </a:t>
            </a:r>
            <a:r>
              <a:rPr lang="fr-CH" sz="2400" dirty="0" err="1"/>
              <a:t>Facharbeit</a:t>
            </a:r>
            <a:r>
              <a:rPr lang="fr-CH" sz="2400" dirty="0"/>
              <a:t> </a:t>
            </a:r>
            <a:r>
              <a:rPr lang="fr-CH" sz="2400" dirty="0" err="1"/>
              <a:t>schreiben</a:t>
            </a:r>
            <a:endParaRPr lang="fr-CH" sz="2400" dirty="0"/>
          </a:p>
          <a:p>
            <a:pPr marL="817245" lvl="1" indent="-360045" algn="l">
              <a:spcAft>
                <a:spcPct val="50000"/>
              </a:spcAft>
              <a:buFontTx/>
              <a:buChar char="•"/>
            </a:pPr>
            <a:r>
              <a:rPr lang="fr-CH" sz="2400" dirty="0" err="1"/>
              <a:t>Ziel</a:t>
            </a:r>
            <a:r>
              <a:rPr lang="fr-CH" sz="2400" dirty="0"/>
              <a:t>, </a:t>
            </a:r>
            <a:r>
              <a:rPr lang="fr-CH" sz="2400" dirty="0" err="1"/>
              <a:t>Auftrag</a:t>
            </a:r>
            <a:r>
              <a:rPr lang="fr-CH" sz="2400" dirty="0"/>
              <a:t>, </a:t>
            </a:r>
            <a:r>
              <a:rPr lang="fr-CH" sz="2400" dirty="0" err="1"/>
              <a:t>Inhalt</a:t>
            </a:r>
            <a:endParaRPr lang="fr-CH" sz="2400" dirty="0">
              <a:cs typeface="Arial"/>
            </a:endParaRPr>
          </a:p>
          <a:p>
            <a:pPr marL="817563" lvl="1" indent="-360363" algn="l">
              <a:spcAft>
                <a:spcPct val="50000"/>
              </a:spcAft>
              <a:buFontTx/>
              <a:buChar char="•"/>
            </a:pPr>
            <a:r>
              <a:rPr lang="fr-CH" sz="2400" dirty="0"/>
              <a:t>Disposition</a:t>
            </a:r>
          </a:p>
          <a:p>
            <a:pPr marL="817563" lvl="1" indent="-360363" algn="l">
              <a:spcAft>
                <a:spcPct val="50000"/>
              </a:spcAft>
              <a:buFontTx/>
              <a:buChar char="•"/>
            </a:pPr>
            <a:r>
              <a:rPr lang="fr-CH" sz="2400" dirty="0" err="1"/>
              <a:t>Beurteilung</a:t>
            </a:r>
            <a:endParaRPr lang="fr-CH" sz="2400" dirty="0"/>
          </a:p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fr-CH" sz="2400" dirty="0" err="1"/>
              <a:t>Schulungsunterlagen</a:t>
            </a:r>
            <a:endParaRPr lang="fr-CH" sz="2400" dirty="0"/>
          </a:p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fr-CH" sz="2400" dirty="0" err="1"/>
              <a:t>Fragen</a:t>
            </a:r>
            <a:endParaRPr lang="fr-CH" sz="240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61756B-067A-47AD-83CA-09D62351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Inhalt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07E517-04B7-4790-B367-13BCADED8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071493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F7B51-4DC1-D3F0-60A3-25392F00D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B5C300-035C-BAB8-F22E-77352B702E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sz="2000" dirty="0"/>
              <a:t>Auftraggeber und Kunde finden, Auftrag klären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000" dirty="0"/>
              <a:t>Persönlicher Zeitplan erstellen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000" u="sng" dirty="0"/>
              <a:t>Disposition</a:t>
            </a:r>
            <a:r>
              <a:rPr lang="de-CH" sz="2000" dirty="0"/>
              <a:t> den Expertinnen / Experten zur Validierung vorlegen </a:t>
            </a:r>
            <a:r>
              <a:rPr lang="de-CH" sz="2000" dirty="0">
                <a:sym typeface="Wingdings" panose="05000000000000000000" pitchFamily="2" charset="2"/>
              </a:rPr>
              <a:t> </a:t>
            </a:r>
            <a:r>
              <a:rPr lang="de-CH" sz="2000" dirty="0"/>
              <a:t>Go oder No-Go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000" dirty="0"/>
              <a:t>Facharbeit verfassen</a:t>
            </a:r>
            <a:br>
              <a:rPr lang="de-CH" sz="2000" dirty="0">
                <a:cs typeface="Arial"/>
              </a:rPr>
            </a:br>
            <a:r>
              <a:rPr lang="de-CH" sz="2000" dirty="0"/>
              <a:t>Tipp: Inhaltsverzeichnis zuerst erstellen</a:t>
            </a:r>
            <a:br>
              <a:rPr lang="de-CH" sz="2000" dirty="0">
                <a:cs typeface="Arial"/>
              </a:rPr>
            </a:b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b="1" dirty="0">
                <a:solidFill>
                  <a:srgbClr val="0000FF"/>
                </a:solidFill>
              </a:rPr>
              <a:t>Hinweis: </a:t>
            </a:r>
            <a:br>
              <a:rPr lang="de-CH" sz="2000" b="1" dirty="0">
                <a:solidFill>
                  <a:srgbClr val="0000FF"/>
                </a:solidFill>
                <a:cs typeface="Arial"/>
              </a:rPr>
            </a:br>
            <a:r>
              <a:rPr lang="de-CH" sz="2000" b="1" dirty="0">
                <a:solidFill>
                  <a:srgbClr val="0000FF"/>
                </a:solidFill>
              </a:rPr>
              <a:t>Es erfolgt keine weitere Betreuung durch die Expertinnen / Experten (= </a:t>
            </a:r>
            <a:r>
              <a:rPr lang="de-CH" sz="2000" b="1" u="sng" dirty="0">
                <a:solidFill>
                  <a:srgbClr val="0000FF"/>
                </a:solidFill>
              </a:rPr>
              <a:t>kein</a:t>
            </a:r>
            <a:r>
              <a:rPr lang="de-CH" sz="2000" b="1" dirty="0">
                <a:solidFill>
                  <a:srgbClr val="0000FF"/>
                </a:solidFill>
              </a:rPr>
              <a:t> Coaching)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40D04E9-76EB-4F14-D4E2-E1125501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Schritte auf dem Weg zum Ziel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B67098-16DE-D89C-3D51-E4E0FF57D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392725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551B5-97BC-8206-3B89-6C08213C4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D71126-5931-D15B-01E9-78C3CE2B16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Thema der Facharbeit</a:t>
            </a:r>
          </a:p>
          <a:p>
            <a:r>
              <a:rPr lang="de-CH" dirty="0"/>
              <a:t>Schriftlicher Auftrag</a:t>
            </a:r>
          </a:p>
          <a:p>
            <a:r>
              <a:rPr lang="de-CH" dirty="0"/>
              <a:t>Beschreibung der Ausgangslage </a:t>
            </a:r>
          </a:p>
          <a:p>
            <a:r>
              <a:rPr lang="de-CH" dirty="0"/>
              <a:t>Ziel der Facharbeit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B2B5127-1DCF-2FA2-1976-5AF99BAA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Disposition </a:t>
            </a:r>
            <a:r>
              <a:rPr lang="de-CH" dirty="0">
                <a:sym typeface="Wingdings" panose="05000000000000000000" pitchFamily="2" charset="2"/>
              </a:rPr>
              <a:t> Formular verwenden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448529-324A-D0E6-725B-FFFDA8A78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5CE8E4-7D69-632F-D408-08E96189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729" y="882000"/>
            <a:ext cx="3548292" cy="521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93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22EBC-4CD9-3ED7-EFEB-F7779D410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E39EC4F-CC3B-481D-B252-CD9E53C300B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119571-E931-EB12-408D-2526C6A6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Disposition </a:t>
            </a:r>
            <a:r>
              <a:rPr lang="de-CH" dirty="0">
                <a:sym typeface="Wingdings" panose="05000000000000000000" pitchFamily="2" charset="2"/>
              </a:rPr>
              <a:t> Formular verwenden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AF9065-AEF4-8B8A-99E0-340BC4AE4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6CCDD4-FBF0-F3B3-7F2B-F668654E4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068" y="748908"/>
            <a:ext cx="3830373" cy="563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feil nach rechts 7">
            <a:extLst>
              <a:ext uri="{FF2B5EF4-FFF2-40B4-BE49-F238E27FC236}">
                <a16:creationId xmlns:a16="http://schemas.microsoft.com/office/drawing/2014/main" id="{71304A79-0D72-9165-2226-FB1A380E93F1}"/>
              </a:ext>
            </a:extLst>
          </p:cNvPr>
          <p:cNvSpPr/>
          <p:nvPr/>
        </p:nvSpPr>
        <p:spPr bwMode="auto">
          <a:xfrm>
            <a:off x="1756078" y="1565442"/>
            <a:ext cx="3599151" cy="951345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Private Kontaktangaben!</a:t>
            </a:r>
          </a:p>
        </p:txBody>
      </p:sp>
      <p:sp>
        <p:nvSpPr>
          <p:cNvPr id="12" name="Pfeil nach rechts 8">
            <a:extLst>
              <a:ext uri="{FF2B5EF4-FFF2-40B4-BE49-F238E27FC236}">
                <a16:creationId xmlns:a16="http://schemas.microsoft.com/office/drawing/2014/main" id="{25B6BC5C-9F39-C27A-BB2E-507937460CB4}"/>
              </a:ext>
            </a:extLst>
          </p:cNvPr>
          <p:cNvSpPr/>
          <p:nvPr/>
        </p:nvSpPr>
        <p:spPr bwMode="auto">
          <a:xfrm>
            <a:off x="1756076" y="3566771"/>
            <a:ext cx="3599151" cy="951345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Worum geht es und warum interessiert mich das? </a:t>
            </a:r>
          </a:p>
        </p:txBody>
      </p:sp>
      <p:sp>
        <p:nvSpPr>
          <p:cNvPr id="13" name="Pfeil nach rechts 9">
            <a:extLst>
              <a:ext uri="{FF2B5EF4-FFF2-40B4-BE49-F238E27FC236}">
                <a16:creationId xmlns:a16="http://schemas.microsoft.com/office/drawing/2014/main" id="{857626CB-1098-3171-AFB1-A80F19A36420}"/>
              </a:ext>
            </a:extLst>
          </p:cNvPr>
          <p:cNvSpPr/>
          <p:nvPr/>
        </p:nvSpPr>
        <p:spPr bwMode="auto">
          <a:xfrm>
            <a:off x="1754770" y="4283360"/>
            <a:ext cx="3599151" cy="951345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Was ist geschehen, das mich auf dieses Thema bringt?</a:t>
            </a:r>
          </a:p>
        </p:txBody>
      </p:sp>
      <p:sp>
        <p:nvSpPr>
          <p:cNvPr id="14" name="Pfeil nach rechts 10">
            <a:extLst>
              <a:ext uri="{FF2B5EF4-FFF2-40B4-BE49-F238E27FC236}">
                <a16:creationId xmlns:a16="http://schemas.microsoft.com/office/drawing/2014/main" id="{0499787A-D4A7-8953-5E0C-15C0592F66FB}"/>
              </a:ext>
            </a:extLst>
          </p:cNvPr>
          <p:cNvSpPr/>
          <p:nvPr/>
        </p:nvSpPr>
        <p:spPr bwMode="auto">
          <a:xfrm>
            <a:off x="1753464" y="5109311"/>
            <a:ext cx="3599151" cy="951345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Wie sieht eine </a:t>
            </a:r>
            <a:r>
              <a:rPr kumimoji="0" lang="de-CH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mögliche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Lösung aus?</a:t>
            </a:r>
          </a:p>
        </p:txBody>
      </p:sp>
      <p:sp>
        <p:nvSpPr>
          <p:cNvPr id="15" name="Pfeil nach rechts 8">
            <a:extLst>
              <a:ext uri="{FF2B5EF4-FFF2-40B4-BE49-F238E27FC236}">
                <a16:creationId xmlns:a16="http://schemas.microsoft.com/office/drawing/2014/main" id="{484DDAC8-1EA0-B072-9FE7-E7BDEC191E5C}"/>
              </a:ext>
            </a:extLst>
          </p:cNvPr>
          <p:cNvSpPr/>
          <p:nvPr/>
        </p:nvSpPr>
        <p:spPr bwMode="auto">
          <a:xfrm>
            <a:off x="1756077" y="2821072"/>
            <a:ext cx="3599151" cy="951345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Welche Vereinbarung habe ich mit dem/der Auftraggeber/in?</a:t>
            </a:r>
          </a:p>
        </p:txBody>
      </p:sp>
    </p:spTree>
    <p:extLst>
      <p:ext uri="{BB962C8B-B14F-4D97-AF65-F5344CB8AC3E}">
        <p14:creationId xmlns:p14="http://schemas.microsoft.com/office/powerpoint/2010/main" val="169342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8FC1A-D8C7-61C0-1EF9-3BF63920C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53D598-38C4-CAC6-8E06-AA5B63F0F9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400" dirty="0"/>
              <a:t>Formale Richtlinien beachten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Umfang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Formatierung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Titelblatt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Zitieren mit Quellenangabe (gilt auch bei Nutzung von Tools wie Chat-GPT)</a:t>
            </a:r>
          </a:p>
          <a:p>
            <a:pPr lvl="1"/>
            <a:r>
              <a:rPr lang="de-CH" sz="2400" dirty="0"/>
              <a:t>Literaturverzeichnis</a:t>
            </a:r>
            <a:endParaRPr lang="de-CH" sz="2400" dirty="0">
              <a:solidFill>
                <a:schemeClr val="tx1"/>
              </a:solidFill>
            </a:endParaRP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Eigenständigkeitserklärung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3DD12CE-6C9E-CFA9-B33C-CEBBB7A1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Schreiben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CA3769-EAB6-1427-9E22-EA33EF61A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066941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E940D-2711-82E3-54D6-D05C6AAF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1800CD-849B-212B-8B00-D951226BDD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400" dirty="0"/>
              <a:t>Formelle Kriterien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Einhaltung der formalen Vorgaben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Gliederung und Gestaltung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Sprachlicher Ausdruck (korrekter Gebrauch von Fachbegriffen; Rechtschreibung)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Notwendige Verzeichnisse (Inhalt / Abkürzungen / Quellen / Abbildungen / Anhänge)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5AD194-4D41-F8D9-09E1-6B77E55D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Beurteilung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CF0F4A-6681-DEED-4DDB-A433139C5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872612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F086E-457A-F453-1586-E2A5A5EA1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518364B-A8C1-68AE-835F-B472AE5CE7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400" dirty="0"/>
              <a:t>Inhaltliche Kriterien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Ausgangslage und Problemstellung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Evaluationsinstrumente / -methoden und Auswertung (Sammlung, Analyse und Auswertung der Daten)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Konzept (Übungskonzept und/oder Ausbildungskonzept (Planungsübersicht))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Auswertungsgespräch (Nachvollziehbarkeit)</a:t>
            </a:r>
          </a:p>
          <a:p>
            <a:pPr lvl="1"/>
            <a:r>
              <a:rPr lang="de-CH" sz="2400" dirty="0">
                <a:solidFill>
                  <a:schemeClr val="tx1"/>
                </a:solidFill>
              </a:rPr>
              <a:t>Reflexion und Schlussfolgerungen 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043478-F7F6-614C-EC2C-7A724698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Beurteilung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09F817-4237-D27C-62C3-B2AF8DFA8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245910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DFE79-EC08-78FF-8912-407043A49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1C8A614-DC72-6696-A4CF-1C9C9F7D39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000" dirty="0"/>
              <a:t>Die detaillierten Beurteilungskriterien sind dem "</a:t>
            </a:r>
            <a:r>
              <a:rPr lang="de-CH" sz="2000" u="sng" dirty="0"/>
              <a:t>Beurteilungsraster 1.1 Facharbeit</a:t>
            </a:r>
            <a:r>
              <a:rPr lang="de-CH" sz="2000" dirty="0"/>
              <a:t>" zu entnehmen.</a:t>
            </a:r>
          </a:p>
          <a:p>
            <a:endParaRPr lang="de-CH" sz="2000" dirty="0">
              <a:solidFill>
                <a:schemeClr val="tx1"/>
              </a:solidFill>
            </a:endParaRPr>
          </a:p>
          <a:p>
            <a:r>
              <a:rPr lang="de-CH" sz="2000" b="1" dirty="0"/>
              <a:t>Achtung: Beurteilungsraster werden jeweils aufgrund der Berufsprüfung gegebenenfalls angepasst</a:t>
            </a:r>
          </a:p>
          <a:p>
            <a:r>
              <a:rPr lang="de-CH" sz="2000" b="1" dirty="0"/>
              <a:t>BP25: 30.06.-04.07.2025 </a:t>
            </a:r>
          </a:p>
          <a:p>
            <a:r>
              <a:rPr lang="de-CH" sz="2000" b="1" dirty="0"/>
              <a:t>Falls dies der Fall sein sollte, werden wir euch informieren bzw. euch die angepassten Unterlagen zugänglich machen!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5CFB83-3F68-4521-B1F0-C3FF642F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Beurteilung der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B8416A-F35F-8A4A-9352-04C14DB6A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578901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C1E3F-26A9-7496-F6EA-259B790F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24D68CC-88D5-D537-D8D3-B0A122A569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000" dirty="0">
                <a:sym typeface="Wingdings" panose="05000000000000000000" pitchFamily="2" charset="2"/>
              </a:rPr>
              <a:t>Prüfungsordnung</a:t>
            </a:r>
          </a:p>
          <a:p>
            <a:r>
              <a:rPr lang="de-CH" sz="2000" dirty="0"/>
              <a:t>Wegleitung zur Prüfungsordnung</a:t>
            </a:r>
          </a:p>
          <a:p>
            <a:r>
              <a:rPr lang="de-CH" sz="2000" dirty="0">
                <a:sym typeface="Wingdings" panose="05000000000000000000" pitchFamily="2" charset="2"/>
              </a:rPr>
              <a:t>Merkblatt Prüfungsteil 1</a:t>
            </a:r>
            <a:endParaRPr lang="de-CH" sz="2000" dirty="0"/>
          </a:p>
          <a:p>
            <a:r>
              <a:rPr lang="de-CH" sz="2000" dirty="0"/>
              <a:t>Beurteilungsraster 1.1 Facharbeit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1F55C2-6C75-43C4-7D68-E6A2B4F2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Dokumente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5B64A3-6AD7-8616-AD3E-E405EF67C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7D411F-8C36-FC44-4379-AAB5EA0AF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507" y="32654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4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DF49B-7D26-2A13-E1C0-10275DE9B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9F515AD-31AD-7614-109F-699FDD46CD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000" dirty="0"/>
              <a:t>Checkliste zur Erstellung einer Facharbeit</a:t>
            </a:r>
          </a:p>
          <a:p>
            <a:r>
              <a:rPr lang="de-CH" sz="2000" dirty="0">
                <a:solidFill>
                  <a:schemeClr val="tx1"/>
                </a:solidFill>
              </a:rPr>
              <a:t>Erstellen von Facharbeiten in WORD</a:t>
            </a:r>
          </a:p>
          <a:p>
            <a:r>
              <a:rPr lang="de-CH" sz="2000" dirty="0"/>
              <a:t>Selbsttraining</a:t>
            </a:r>
          </a:p>
          <a:p>
            <a:endParaRPr lang="de-CH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000" dirty="0"/>
              <a:t>Die Schulungsunterlagen stehen den Kandidaten </a:t>
            </a:r>
            <a:br>
              <a:rPr lang="de-CH" sz="2000" dirty="0"/>
            </a:br>
            <a:r>
              <a:rPr lang="de-CH" sz="2000" dirty="0"/>
              <a:t>ab sofort im dem ZIP-Ordner zur Verfügung:</a:t>
            </a:r>
          </a:p>
          <a:p>
            <a:pPr marL="0" indent="0">
              <a:buNone/>
            </a:pPr>
            <a:r>
              <a:rPr lang="de-CH" sz="2000" dirty="0"/>
              <a:t> </a:t>
            </a:r>
            <a:r>
              <a:rPr lang="de-CH" sz="2000" dirty="0">
                <a:hlinkClick r:id="rId2"/>
              </a:rPr>
              <a:t>--&gt; Zum ZIP-Ordner</a:t>
            </a:r>
            <a:endParaRPr lang="de-CH" sz="200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FB0CD8-C671-2E18-5E9E-70962E9E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Schulungsunterlage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B6BC6D-9BCB-DCBD-6CCB-D34772993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715432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CF8A6-C5F2-4F47-9D7F-EA009B6F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A051F97-03C3-9D58-E74F-87053A89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Fazit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231DB4-DD65-EE85-EBFA-946F3B237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5" name="Picture 2" descr="Ãhnliches Foto">
            <a:extLst>
              <a:ext uri="{FF2B5EF4-FFF2-40B4-BE49-F238E27FC236}">
                <a16:creationId xmlns:a16="http://schemas.microsoft.com/office/drawing/2014/main" id="{B3F34CCA-A7F5-2BC4-DB42-806B3EC6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50" y="1994901"/>
            <a:ext cx="3843655" cy="38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lkenförmige Legende 5">
            <a:extLst>
              <a:ext uri="{FF2B5EF4-FFF2-40B4-BE49-F238E27FC236}">
                <a16:creationId xmlns:a16="http://schemas.microsoft.com/office/drawing/2014/main" id="{4F2A9C45-E05C-4C0A-546C-4D3AA960C3EA}"/>
              </a:ext>
            </a:extLst>
          </p:cNvPr>
          <p:cNvSpPr/>
          <p:nvPr/>
        </p:nvSpPr>
        <p:spPr bwMode="auto">
          <a:xfrm>
            <a:off x="5443574" y="1355516"/>
            <a:ext cx="3596640" cy="2872740"/>
          </a:xfrm>
          <a:prstGeom prst="cloudCallout">
            <a:avLst>
              <a:gd name="adj1" fmla="val -71045"/>
              <a:gd name="adj2" fmla="val 2563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348FD9-BB14-61D1-4E4A-BBB4D5488A74}"/>
              </a:ext>
            </a:extLst>
          </p:cNvPr>
          <p:cNvSpPr txBox="1"/>
          <p:nvPr/>
        </p:nvSpPr>
        <p:spPr>
          <a:xfrm>
            <a:off x="5772357" y="1899334"/>
            <a:ext cx="27714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000000"/>
                </a:solidFill>
                <a:latin typeface="Arial" charset="0"/>
              </a:rPr>
              <a:t>Wer die Dokumente liest und beherzigt, </a:t>
            </a:r>
            <a:br>
              <a:rPr lang="de-CH" dirty="0">
                <a:solidFill>
                  <a:srgbClr val="000000"/>
                </a:solidFill>
                <a:latin typeface="Arial" charset="0"/>
              </a:rPr>
            </a:br>
            <a:r>
              <a:rPr lang="de-CH" dirty="0">
                <a:solidFill>
                  <a:srgbClr val="000000"/>
                </a:solidFill>
                <a:latin typeface="Arial" charset="0"/>
              </a:rPr>
              <a:t>hat Erfolg!</a:t>
            </a:r>
          </a:p>
          <a:p>
            <a:pPr algn="ctr"/>
            <a:endParaRPr lang="de-CH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5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18176-D9F1-E390-1437-E825D1841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80B1FE1-9BB0-B121-6BFA-19B49993CF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tabLst>
                <a:tab pos="4032250" algn="l"/>
              </a:tabLst>
            </a:pPr>
            <a:r>
              <a:rPr lang="de-CH" sz="2000" b="1" dirty="0"/>
              <a:t>Prüfungsleiter	</a:t>
            </a:r>
            <a:r>
              <a:rPr lang="de-CH" sz="2000" dirty="0"/>
              <a:t>Daniel Birkenmaier</a:t>
            </a:r>
          </a:p>
          <a:p>
            <a:pPr>
              <a:tabLst>
                <a:tab pos="4032250" algn="l"/>
              </a:tabLst>
            </a:pPr>
            <a:r>
              <a:rPr lang="de-CH" sz="2000" b="1" dirty="0"/>
              <a:t>Prüfungsleiter </a:t>
            </a:r>
            <a:r>
              <a:rPr lang="de-CH" sz="2000" b="1" dirty="0" err="1"/>
              <a:t>Stv</a:t>
            </a:r>
            <a:r>
              <a:rPr lang="de-CH" sz="2000" dirty="0"/>
              <a:t>.	Markus Bieri, BABS</a:t>
            </a:r>
          </a:p>
          <a:p>
            <a:pPr>
              <a:tabLst>
                <a:tab pos="4032250" algn="l"/>
              </a:tabLst>
            </a:pPr>
            <a:r>
              <a:rPr lang="de-CH" sz="2000" b="1" dirty="0"/>
              <a:t>Prüfungsexperten	</a:t>
            </a:r>
            <a:r>
              <a:rPr lang="de-CH" sz="2000" dirty="0"/>
              <a:t>Fachexperten (d, f, i) aus verschiedenen Kantonen </a:t>
            </a:r>
            <a:br>
              <a:rPr lang="de-CH" sz="2000" dirty="0"/>
            </a:br>
            <a:r>
              <a:rPr lang="de-CH" sz="2000" dirty="0"/>
              <a:t>	sowie des BABS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15DB54-CF4C-D722-4311-0D262158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Prüfungsleitung &amp; Prüfungsexperten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71058D-E1BA-BD0B-5327-3F2E615D6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501002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39C98-BF42-C4D3-B003-1504AA792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7B991CF-E432-2C3D-2B59-5414E155A4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tabLst>
                <a:tab pos="3676650" algn="l"/>
              </a:tabLst>
            </a:pPr>
            <a:r>
              <a:rPr lang="de-CH" sz="2000" dirty="0"/>
              <a:t>Auftragserteilung:		20.05.2025</a:t>
            </a:r>
            <a:endParaRPr lang="de-DE" sz="2000" dirty="0"/>
          </a:p>
          <a:p>
            <a:pPr>
              <a:tabLst>
                <a:tab pos="3676650" algn="l"/>
              </a:tabLst>
            </a:pPr>
            <a:r>
              <a:rPr lang="de-CH" sz="2000" dirty="0">
                <a:cs typeface="Arial"/>
              </a:rPr>
              <a:t>Info an Arbeitgeber: 		</a:t>
            </a:r>
            <a:r>
              <a:rPr lang="de-CH" sz="2000" dirty="0"/>
              <a:t>20.05.2025</a:t>
            </a:r>
            <a:endParaRPr lang="de-DE" sz="2000" dirty="0"/>
          </a:p>
          <a:p>
            <a:pPr>
              <a:tabLst>
                <a:tab pos="3676650" algn="l"/>
              </a:tabLst>
            </a:pPr>
            <a:r>
              <a:rPr lang="de-CH" sz="2000" dirty="0"/>
              <a:t>Erarbeitung der Disposition</a:t>
            </a:r>
            <a:r>
              <a:rPr lang="de-CH" sz="2000" dirty="0">
                <a:cs typeface="Arial"/>
              </a:rPr>
              <a:t>: 		ab </a:t>
            </a:r>
            <a:r>
              <a:rPr lang="de-CH" sz="2000" dirty="0"/>
              <a:t>20.05.2025</a:t>
            </a:r>
            <a:endParaRPr lang="de-DE" sz="2000" dirty="0"/>
          </a:p>
          <a:p>
            <a:pPr>
              <a:tabLst>
                <a:tab pos="3676650" algn="l"/>
              </a:tabLst>
            </a:pPr>
            <a:r>
              <a:rPr lang="de-CH" sz="2000" dirty="0"/>
              <a:t>Eingabe Disposition:		07.07. </a:t>
            </a:r>
            <a:r>
              <a:rPr lang="de-CH" sz="2000" dirty="0">
                <a:cs typeface="Arial"/>
              </a:rPr>
              <a:t>- 21.11.2025</a:t>
            </a:r>
          </a:p>
          <a:p>
            <a:pPr>
              <a:tabLst>
                <a:tab pos="3676650" algn="l"/>
              </a:tabLst>
            </a:pPr>
            <a:r>
              <a:rPr lang="de-CH" sz="2000" dirty="0"/>
              <a:t>Beurteilung Disposition:		max. 4 Wo nach Eingabe</a:t>
            </a:r>
          </a:p>
          <a:p>
            <a:pPr>
              <a:tabLst>
                <a:tab pos="3676650" algn="l"/>
              </a:tabLst>
            </a:pPr>
            <a:r>
              <a:rPr lang="de-CH" sz="2000" dirty="0"/>
              <a:t>Eingabe Facharbeit:		24.04.2026</a:t>
            </a:r>
            <a:r>
              <a:rPr lang="de-CH" sz="2000" dirty="0">
                <a:cs typeface="Arial"/>
              </a:rPr>
              <a:t>, 13:00h</a:t>
            </a:r>
          </a:p>
          <a:p>
            <a:pPr>
              <a:tabLst>
                <a:tab pos="3676650" algn="l"/>
              </a:tabLst>
            </a:pPr>
            <a:r>
              <a:rPr lang="de-CH" sz="2000" dirty="0"/>
              <a:t>Präsentation u. Fachgespräch: 	</a:t>
            </a:r>
            <a:r>
              <a:rPr lang="de-CH" sz="2000" dirty="0">
                <a:cs typeface="Arial"/>
              </a:rPr>
              <a:t>29.06. - 03.07.2026</a:t>
            </a:r>
          </a:p>
          <a:p>
            <a:pPr>
              <a:tabLst>
                <a:tab pos="3676650" algn="l"/>
              </a:tabLst>
            </a:pPr>
            <a:endParaRPr lang="de-CH" sz="2000" dirty="0">
              <a:ea typeface="+mn-lt"/>
              <a:cs typeface="Arial"/>
            </a:endParaRPr>
          </a:p>
          <a:p>
            <a:pPr marL="0" indent="0">
              <a:buNone/>
              <a:tabLst>
                <a:tab pos="3676650" algn="l"/>
              </a:tabLst>
            </a:pPr>
            <a:r>
              <a:rPr lang="de-CH" sz="2000" dirty="0">
                <a:ea typeface="+mn-lt"/>
                <a:cs typeface="Arial"/>
              </a:rPr>
              <a:t>Alle Termine für die Berufsprüfung 2026 findet ihr im Anhang 5 zur Wegleitung.</a:t>
            </a:r>
            <a:endParaRPr lang="de-CH" sz="2000" dirty="0">
              <a:ea typeface="+mn-lt"/>
              <a:cs typeface="+mn-lt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5DCFBD-03FB-554A-97D1-12785BFC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Termine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BA1020-03A3-F0CC-84C4-3E34F2F6E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2453326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7F6A6-0B87-33B4-EC48-824A99F18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97CAC7D-86E5-06CC-293F-38D3DE3163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C2B97C7-CE41-8482-A764-839B8EC8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Q&amp;A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B2CDEC-0C04-3815-B978-5BA27550B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922CD8B7-4E27-0913-0615-9AE750C38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82" y="1449388"/>
            <a:ext cx="7475538" cy="40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D4949-44B8-1BA6-A7B5-55243192C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509E42-3DAF-7FBE-4517-64575B5BA4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u="sng" dirty="0">
                <a:sym typeface="Wingdings" panose="05000000000000000000" pitchFamily="2" charset="2"/>
              </a:rPr>
              <a:t>Prüfungsordnung</a:t>
            </a:r>
            <a:r>
              <a:rPr lang="de-CH" dirty="0">
                <a:sym typeface="Wingdings" panose="05000000000000000000" pitchFamily="2" charset="2"/>
              </a:rPr>
              <a:t>  beachten</a:t>
            </a:r>
          </a:p>
          <a:p>
            <a:r>
              <a:rPr lang="de-CH" u="sng" dirty="0"/>
              <a:t>Wegleitung zur Prüfungsordnung</a:t>
            </a: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 beachten</a:t>
            </a:r>
            <a:endParaRPr lang="de-CH" dirty="0">
              <a:cs typeface="Arial"/>
            </a:endParaRPr>
          </a:p>
          <a:p>
            <a:r>
              <a:rPr lang="de-CH" b="1" dirty="0">
                <a:solidFill>
                  <a:srgbClr val="0000FF"/>
                </a:solidFill>
                <a:sym typeface="Wingdings" panose="05000000000000000000" pitchFamily="2" charset="2"/>
              </a:rPr>
              <a:t>Die prüfungsrelevanten Unterlagen sind als verbindlich zu betrachten!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dirty="0">
                <a:sym typeface="Wingdings" panose="05000000000000000000" pitchFamily="2" charset="2"/>
              </a:rPr>
              <a:t>Die Absolventinnen / Absolventen der Instruktoren-Schule müssen sich zur Prüfung anmelden</a:t>
            </a:r>
            <a:br>
              <a:rPr lang="de-CH" dirty="0">
                <a:cs typeface="Arial"/>
              </a:rPr>
            </a:br>
            <a:r>
              <a:rPr lang="de-CH" dirty="0">
                <a:sym typeface="Wingdings" panose="05000000000000000000" pitchFamily="2" charset="2"/>
              </a:rPr>
              <a:t> spätestens 4 Monate vor Prüfungsbeginn</a:t>
            </a:r>
            <a:br>
              <a:rPr lang="de-CH" dirty="0">
                <a:cs typeface="Arial"/>
              </a:rPr>
            </a:br>
            <a:r>
              <a:rPr lang="de-CH" dirty="0">
                <a:sym typeface="Wingdings" panose="05000000000000000000" pitchFamily="2" charset="2"/>
              </a:rPr>
              <a:t> Zulassungsbedingungen müssen erfüllt sein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B8261B-13E4-F219-F3F4-018A64C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Informationen</a:t>
            </a:r>
            <a:r>
              <a:rPr lang="fr-CH" dirty="0"/>
              <a:t> </a:t>
            </a:r>
            <a:r>
              <a:rPr lang="fr-CH" dirty="0" err="1"/>
              <a:t>bezüglich</a:t>
            </a:r>
            <a:r>
              <a:rPr lang="fr-CH" dirty="0"/>
              <a:t> der </a:t>
            </a:r>
            <a:r>
              <a:rPr lang="fr-CH" dirty="0" err="1"/>
              <a:t>Berufsprüfung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738CD5-7239-DB90-5C46-AA7C75F24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45633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AAE74-8EC7-0973-8F1A-5DF5E0A22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5166332-696F-1A4B-F38D-BFD84C4F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Informationen</a:t>
            </a:r>
            <a:r>
              <a:rPr lang="fr-CH" dirty="0"/>
              <a:t> </a:t>
            </a:r>
            <a:r>
              <a:rPr lang="fr-CH" dirty="0" err="1"/>
              <a:t>bezüglich</a:t>
            </a:r>
            <a:r>
              <a:rPr lang="fr-CH" dirty="0"/>
              <a:t> der </a:t>
            </a:r>
            <a:r>
              <a:rPr lang="fr-CH" dirty="0" err="1"/>
              <a:t>Berufsprüfung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E036D7-E6EF-B444-CE11-8F874DCC4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A9EF649-FA2F-DCBB-9F3D-C330A925F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45390"/>
              </p:ext>
            </p:extLst>
          </p:nvPr>
        </p:nvGraphicFramePr>
        <p:xfrm>
          <a:off x="1729274" y="1667587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041">
                  <a:extLst>
                    <a:ext uri="{9D8B030D-6E8A-4147-A177-3AD203B41FA5}">
                      <a16:colId xmlns:a16="http://schemas.microsoft.com/office/drawing/2014/main" val="1355340318"/>
                    </a:ext>
                  </a:extLst>
                </a:gridCol>
                <a:gridCol w="1816359">
                  <a:extLst>
                    <a:ext uri="{9D8B030D-6E8A-4147-A177-3AD203B41FA5}">
                      <a16:colId xmlns:a16="http://schemas.microsoft.com/office/drawing/2014/main" val="27021304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487178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047439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782506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CH" dirty="0"/>
                        <a:t>Prüfungsteil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Gewicht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618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Facharbeit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schriftlich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02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Präsentation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mündlich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25 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607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Fachgespräch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mündlich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25 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4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Fallanalyse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mündlich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75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65551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411D0207-2CA3-9964-60E4-EF31EEEFF563}"/>
              </a:ext>
            </a:extLst>
          </p:cNvPr>
          <p:cNvSpPr/>
          <p:nvPr/>
        </p:nvSpPr>
        <p:spPr bwMode="auto">
          <a:xfrm>
            <a:off x="1592688" y="1982725"/>
            <a:ext cx="6369172" cy="459138"/>
          </a:xfrm>
          <a:prstGeom prst="ellipse">
            <a:avLst/>
          </a:prstGeom>
          <a:noFill/>
          <a:ln w="38100" cap="flat" cmpd="sng" algn="ctr">
            <a:solidFill>
              <a:srgbClr val="ED18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CFEBBC-52A2-B25A-52F9-9B8BB3FD51C5}"/>
              </a:ext>
            </a:extLst>
          </p:cNvPr>
          <p:cNvSpPr txBox="1"/>
          <p:nvPr/>
        </p:nvSpPr>
        <p:spPr>
          <a:xfrm>
            <a:off x="1592688" y="4236099"/>
            <a:ext cx="65426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600" dirty="0">
                <a:solidFill>
                  <a:srgbClr val="000000"/>
                </a:solidFill>
                <a:latin typeface="Arial" charset="0"/>
              </a:rPr>
              <a:t>Überprüft werden Handlungskompetenzen</a:t>
            </a:r>
          </a:p>
          <a:p>
            <a:pPr marL="457200" indent="-457200" algn="r">
              <a:buFontTx/>
              <a:buChar char="-"/>
            </a:pPr>
            <a:r>
              <a:rPr lang="de-CH" sz="2600" dirty="0">
                <a:solidFill>
                  <a:srgbClr val="000000"/>
                </a:solidFill>
                <a:latin typeface="Arial" charset="0"/>
              </a:rPr>
              <a:t>nicht Theorien.</a:t>
            </a:r>
          </a:p>
          <a:p>
            <a:pPr marL="457200" indent="-457200" algn="r">
              <a:buFontTx/>
              <a:buChar char="-"/>
            </a:pPr>
            <a:endParaRPr lang="de-CH" sz="26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de-CH" sz="2600" dirty="0">
                <a:solidFill>
                  <a:srgbClr val="000000"/>
                </a:solidFill>
                <a:latin typeface="Arial" charset="0"/>
              </a:rPr>
              <a:t>Prüfung = Nachweis, dass ich es kann</a:t>
            </a:r>
          </a:p>
        </p:txBody>
      </p:sp>
    </p:spTree>
    <p:extLst>
      <p:ext uri="{BB962C8B-B14F-4D97-AF65-F5344CB8AC3E}">
        <p14:creationId xmlns:p14="http://schemas.microsoft.com/office/powerpoint/2010/main" val="271668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733C8-8C8F-B944-EFF9-BC37EE6A2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401CB8-8F73-4121-D931-2AD8FF3BB2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Erstausbildung und </a:t>
            </a:r>
            <a:r>
              <a:rPr lang="de-CH" b="1" dirty="0"/>
              <a:t>höhere</a:t>
            </a:r>
            <a:r>
              <a:rPr lang="de-CH" dirty="0"/>
              <a:t> Berufsausbildung</a:t>
            </a:r>
          </a:p>
          <a:p>
            <a:r>
              <a:rPr lang="de-CH" dirty="0"/>
              <a:t>Wechsel zwischen Theorie (Berufsschule) und Praxis (Arbeitgeber)</a:t>
            </a:r>
          </a:p>
          <a:p>
            <a:r>
              <a:rPr lang="de-CH" dirty="0"/>
              <a:t>Training on-</a:t>
            </a:r>
            <a:r>
              <a:rPr lang="de-CH" dirty="0" err="1"/>
              <a:t>the</a:t>
            </a:r>
            <a:r>
              <a:rPr lang="de-CH" dirty="0"/>
              <a:t>-Job</a:t>
            </a:r>
          </a:p>
          <a:p>
            <a:r>
              <a:rPr lang="de-CH" dirty="0"/>
              <a:t>Vorbereitung auf die Berufsprüfung am Arbeitsplatz </a:t>
            </a:r>
            <a:r>
              <a:rPr lang="de-CH" b="1" dirty="0"/>
              <a:t>und in der Freizeit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0D5B6C-0023-8FB8-D7A5-0220C4CD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/>
              <a:t>Duales </a:t>
            </a:r>
            <a:r>
              <a:rPr lang="fr-CH" sz="3200" dirty="0" err="1"/>
              <a:t>Ausbildungssystem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8A21DF-89F2-C718-885B-76DD7CE11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22611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8E0CE-0B0F-FF9E-BD7D-9A7588376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CFF5F8-41D9-73B7-ED81-5FC5EE82A4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ym typeface="Wingdings" panose="05000000000000000000" pitchFamily="2" charset="2"/>
              </a:rPr>
              <a:t> Die Facharbeit ist praxisorientiert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 Die Facharbeit hat Auftraggeberin/Auftraggeber   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 und Kundin/Kunde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 Kandidatin/Kandidat steht unter Umständen im 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 Spannungsdreieck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3C788C-103A-2F12-65C3-AEADEA07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/>
              <a:t>… </a:t>
            </a:r>
            <a:r>
              <a:rPr lang="fr-CH" sz="3200" dirty="0" err="1"/>
              <a:t>und</a:t>
            </a:r>
            <a:r>
              <a:rPr lang="fr-CH" sz="3200" dirty="0"/>
              <a:t> </a:t>
            </a:r>
            <a:r>
              <a:rPr lang="fr-CH" sz="3200" dirty="0" err="1"/>
              <a:t>Konsequenzen</a:t>
            </a:r>
            <a:r>
              <a:rPr lang="fr-CH" sz="3200" dirty="0"/>
              <a:t> </a:t>
            </a:r>
            <a:r>
              <a:rPr lang="fr-CH" sz="3200" dirty="0" err="1"/>
              <a:t>für</a:t>
            </a:r>
            <a:r>
              <a:rPr lang="fr-CH" sz="3200" dirty="0"/>
              <a:t> die </a:t>
            </a:r>
            <a:r>
              <a:rPr lang="fr-CH" sz="3200" dirty="0" err="1"/>
              <a:t>Facharbeit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81C02A-A0A9-5E7F-293A-498390871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112619C2-9AE0-D4C7-5814-B643AF5A2DB9}"/>
              </a:ext>
            </a:extLst>
          </p:cNvPr>
          <p:cNvSpPr/>
          <p:nvPr/>
        </p:nvSpPr>
        <p:spPr bwMode="auto">
          <a:xfrm>
            <a:off x="6646129" y="3562676"/>
            <a:ext cx="2232660" cy="1924707"/>
          </a:xfrm>
          <a:prstGeom prst="triangle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034D7C4-C28A-A400-0550-A14C6FF3DA52}"/>
              </a:ext>
            </a:extLst>
          </p:cNvPr>
          <p:cNvSpPr txBox="1"/>
          <p:nvPr/>
        </p:nvSpPr>
        <p:spPr>
          <a:xfrm>
            <a:off x="7045055" y="3227812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>
                <a:solidFill>
                  <a:srgbClr val="000000"/>
                </a:solidFill>
                <a:latin typeface="Arial" charset="0"/>
              </a:rPr>
              <a:t>Auftraggeber/in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D1D49A-39E9-7A42-3449-E76D1E3B40B0}"/>
              </a:ext>
            </a:extLst>
          </p:cNvPr>
          <p:cNvSpPr txBox="1"/>
          <p:nvPr/>
        </p:nvSpPr>
        <p:spPr>
          <a:xfrm>
            <a:off x="8900822" y="533349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>
                <a:solidFill>
                  <a:srgbClr val="000000"/>
                </a:solidFill>
                <a:latin typeface="Arial" charset="0"/>
              </a:rPr>
              <a:t>Kundin/e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BB3C81A-E1DF-7EC4-8269-45828EE2CF78}"/>
              </a:ext>
            </a:extLst>
          </p:cNvPr>
          <p:cNvSpPr txBox="1"/>
          <p:nvPr/>
        </p:nvSpPr>
        <p:spPr>
          <a:xfrm>
            <a:off x="7216803" y="4773991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>
                <a:solidFill>
                  <a:srgbClr val="000000"/>
                </a:solidFill>
                <a:latin typeface="Arial" charset="0"/>
              </a:rPr>
              <a:t>Kandidat/in /</a:t>
            </a:r>
            <a:br>
              <a:rPr lang="de-CH" sz="1400" dirty="0">
                <a:solidFill>
                  <a:srgbClr val="000000"/>
                </a:solidFill>
                <a:latin typeface="Arial" charset="0"/>
              </a:rPr>
            </a:br>
            <a:r>
              <a:rPr lang="de-CH" sz="1400" dirty="0">
                <a:solidFill>
                  <a:srgbClr val="000000"/>
                </a:solidFill>
                <a:latin typeface="Arial" charset="0"/>
              </a:rPr>
              <a:t>Autor/in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B9DFB45-7851-BE98-C6AD-E532BCBE88BB}"/>
              </a:ext>
            </a:extLst>
          </p:cNvPr>
          <p:cNvSpPr txBox="1"/>
          <p:nvPr/>
        </p:nvSpPr>
        <p:spPr>
          <a:xfrm>
            <a:off x="5406944" y="5344527"/>
            <a:ext cx="1239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>
                <a:solidFill>
                  <a:srgbClr val="000000"/>
                </a:solidFill>
                <a:latin typeface="Arial" charset="0"/>
              </a:rPr>
              <a:t>Vorgesetzte/r</a:t>
            </a:r>
          </a:p>
        </p:txBody>
      </p:sp>
    </p:spTree>
    <p:extLst>
      <p:ext uri="{BB962C8B-B14F-4D97-AF65-F5344CB8AC3E}">
        <p14:creationId xmlns:p14="http://schemas.microsoft.com/office/powerpoint/2010/main" val="25191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384DA-931E-6A3B-359C-3B5FE353A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BC43F45-0531-431B-4632-B9218D8668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tabLst>
                <a:tab pos="3676650" algn="l"/>
              </a:tabLst>
            </a:pPr>
            <a:r>
              <a:rPr lang="de-CH" sz="2000" dirty="0"/>
              <a:t>Auftragserteilung:		20.05.2025</a:t>
            </a:r>
            <a:endParaRPr lang="de-DE" sz="2000" dirty="0"/>
          </a:p>
          <a:p>
            <a:pPr>
              <a:tabLst>
                <a:tab pos="3676650" algn="l"/>
              </a:tabLst>
            </a:pPr>
            <a:r>
              <a:rPr lang="de-CH" sz="2000" dirty="0">
                <a:cs typeface="Arial"/>
              </a:rPr>
              <a:t>Info an Arbeitgeber: 		</a:t>
            </a:r>
            <a:r>
              <a:rPr lang="de-CH" sz="2000" dirty="0"/>
              <a:t>20.05.2025</a:t>
            </a:r>
            <a:endParaRPr lang="de-DE" sz="2000" dirty="0"/>
          </a:p>
          <a:p>
            <a:pPr>
              <a:tabLst>
                <a:tab pos="3676650" algn="l"/>
              </a:tabLst>
            </a:pPr>
            <a:r>
              <a:rPr lang="de-CH" sz="2000" dirty="0"/>
              <a:t>Erarbeitung der Disposition</a:t>
            </a:r>
            <a:r>
              <a:rPr lang="de-CH" sz="2000" dirty="0">
                <a:cs typeface="Arial"/>
              </a:rPr>
              <a:t>: 		ab </a:t>
            </a:r>
            <a:r>
              <a:rPr lang="de-CH" sz="2000" dirty="0"/>
              <a:t>20.05.2025</a:t>
            </a:r>
            <a:endParaRPr lang="de-DE" sz="2000" dirty="0"/>
          </a:p>
          <a:p>
            <a:pPr>
              <a:tabLst>
                <a:tab pos="3676650" algn="l"/>
              </a:tabLst>
            </a:pPr>
            <a:r>
              <a:rPr lang="de-CH" sz="2000" dirty="0"/>
              <a:t>Eingabe Disposition:		07.07. </a:t>
            </a:r>
            <a:r>
              <a:rPr lang="de-CH" sz="2000" dirty="0">
                <a:cs typeface="Arial"/>
              </a:rPr>
              <a:t>- 21.11.2025</a:t>
            </a:r>
          </a:p>
          <a:p>
            <a:pPr>
              <a:tabLst>
                <a:tab pos="3676650" algn="l"/>
              </a:tabLst>
            </a:pPr>
            <a:r>
              <a:rPr lang="de-CH" sz="2000" dirty="0"/>
              <a:t>Beurteilung Disposition:		max. 4 Wo nach Eingabe</a:t>
            </a:r>
          </a:p>
          <a:p>
            <a:pPr>
              <a:tabLst>
                <a:tab pos="3676650" algn="l"/>
              </a:tabLst>
            </a:pPr>
            <a:r>
              <a:rPr lang="de-CH" sz="2000" dirty="0"/>
              <a:t>Eingabe Facharbeit:		24.04.2026</a:t>
            </a:r>
            <a:r>
              <a:rPr lang="de-CH" sz="2000" dirty="0">
                <a:cs typeface="Arial"/>
              </a:rPr>
              <a:t>, 13:00h</a:t>
            </a:r>
          </a:p>
          <a:p>
            <a:pPr>
              <a:tabLst>
                <a:tab pos="3676650" algn="l"/>
              </a:tabLst>
            </a:pPr>
            <a:r>
              <a:rPr lang="de-CH" sz="2000" dirty="0"/>
              <a:t>Präsentation u. Fachgespräch: 	</a:t>
            </a:r>
            <a:r>
              <a:rPr lang="de-CH" sz="2000" dirty="0">
                <a:cs typeface="Arial"/>
              </a:rPr>
              <a:t>29.06. - 03.07.2026</a:t>
            </a:r>
          </a:p>
          <a:p>
            <a:pPr>
              <a:tabLst>
                <a:tab pos="3676650" algn="l"/>
              </a:tabLst>
            </a:pPr>
            <a:endParaRPr lang="de-CH" sz="2000" dirty="0">
              <a:ea typeface="+mn-lt"/>
              <a:cs typeface="Arial"/>
            </a:endParaRPr>
          </a:p>
          <a:p>
            <a:pPr marL="0" indent="0">
              <a:buNone/>
              <a:tabLst>
                <a:tab pos="3676650" algn="l"/>
              </a:tabLst>
            </a:pPr>
            <a:r>
              <a:rPr lang="de-CH" sz="2000" dirty="0">
                <a:ea typeface="+mn-lt"/>
                <a:cs typeface="Arial"/>
              </a:rPr>
              <a:t>Alle Termine für die Berufsprüfung 2026 findet ihr im Anhang 5 zur Wegleitung.</a:t>
            </a:r>
            <a:endParaRPr lang="de-CH" sz="2000" dirty="0">
              <a:ea typeface="+mn-lt"/>
              <a:cs typeface="+mn-lt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348DEB4-D6FC-FB8D-5415-C2DF9C8B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Termine Facharbeit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161D19-FB5D-9266-0DD8-8EA53DF52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4553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6E1A1-5CF0-AE37-F3F6-1B568EB0B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CB26AC-1465-BE53-D774-D6EE648569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ym typeface="Wingdings" panose="05000000000000000000" pitchFamily="2" charset="2"/>
              </a:rPr>
              <a:t> Aktuelles </a:t>
            </a:r>
            <a:r>
              <a:rPr lang="de-CH" u="sng" dirty="0">
                <a:sym typeface="Wingdings" panose="05000000000000000000" pitchFamily="2" charset="2"/>
              </a:rPr>
              <a:t>Merkblatt Prüfungsteil 1</a:t>
            </a:r>
            <a:endParaRPr lang="de-CH" u="sng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DEB29F-2804-E2D8-E3BA-ABFC4E17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Facharbeit im Detail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E5EB31-25E6-77E0-1A14-9B1A23610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Berufsprüfung «Zivilschutzinstruktorin / Zivilschutzinstruktor mit eidgenössischem Fachausweis</a:t>
            </a:r>
          </a:p>
          <a:p>
            <a:r>
              <a:rPr lang="de-CH" b="0"/>
              <a:t>Prüfungsleitung</a:t>
            </a:r>
            <a:endParaRPr lang="de-CH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F68723-B0BB-9CF4-0E5A-E977F3F1F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2702">
            <a:off x="5695762" y="1734028"/>
            <a:ext cx="4541363" cy="47820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057538"/>
      </p:ext>
    </p:extLst>
  </p:cSld>
  <p:clrMapOvr>
    <a:masterClrMapping/>
  </p:clrMapOvr>
</p:sld>
</file>

<file path=ppt/theme/theme1.xml><?xml version="1.0" encoding="utf-8"?>
<a:theme xmlns:a="http://schemas.openxmlformats.org/drawingml/2006/main" name="CDBUND-Master">
  <a:themeElements>
    <a:clrScheme name="CDBUND-Master v3.13">
      <a:dk1>
        <a:sysClr val="windowText" lastClr="000000"/>
      </a:dk1>
      <a:lt1>
        <a:sysClr val="window" lastClr="FFFFFF"/>
      </a:lt1>
      <a:dk2>
        <a:srgbClr val="44546A"/>
      </a:dk2>
      <a:lt2>
        <a:srgbClr val="E6E6E6"/>
      </a:lt2>
      <a:accent1>
        <a:srgbClr val="05A8AF"/>
      </a:accent1>
      <a:accent2>
        <a:srgbClr val="294171"/>
      </a:accent2>
      <a:accent3>
        <a:srgbClr val="F1E21A"/>
      </a:accent3>
      <a:accent4>
        <a:srgbClr val="E1AE3A"/>
      </a:accent4>
      <a:accent5>
        <a:srgbClr val="BB006A"/>
      </a:accent5>
      <a:accent6>
        <a:srgbClr val="939393"/>
      </a:accent6>
      <a:hlink>
        <a:srgbClr val="0563C1"/>
      </a:hlink>
      <a:folHlink>
        <a:srgbClr val="0563C1"/>
      </a:folHlink>
    </a:clrScheme>
    <a:fontScheme name="CDBUND-Master-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DBUND-Master-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3">
        <a:dk1>
          <a:srgbClr val="000000"/>
        </a:dk1>
        <a:lt1>
          <a:srgbClr val="FFFFFF"/>
        </a:lt1>
        <a:dk2>
          <a:srgbClr val="44546A"/>
        </a:dk2>
        <a:lt2>
          <a:srgbClr val="E6E6E6"/>
        </a:lt2>
        <a:accent1>
          <a:srgbClr val="05A8AF"/>
        </a:accent1>
        <a:accent2>
          <a:srgbClr val="294171"/>
        </a:accent2>
        <a:accent3>
          <a:srgbClr val="F1E21A"/>
        </a:accent3>
        <a:accent4>
          <a:srgbClr val="E1AE3A"/>
        </a:accent4>
        <a:accent5>
          <a:srgbClr val="BB006A"/>
        </a:accent5>
        <a:accent6>
          <a:srgbClr val="939393"/>
        </a:accent6>
        <a:hlink>
          <a:srgbClr val="0563C1"/>
        </a:hlink>
        <a:folHlink>
          <a:srgbClr val="0563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[493687663] Präsentation 169 mit Hierarchiestufen  Presentation 16.9 with hierarchy levels  Présentation 169 avec écholons hiéarchiques  Presentazione 169 con livelli gerarchici.pptx" id="{FC971263-9FCB-40E4-93B9-7148DE9B373F}" vid="{47E1C514-55C6-4913-AE31-70A98A7E8D06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D7FD9C1818A44A88B464B34A6C0620" ma:contentTypeVersion="2" ma:contentTypeDescription="Ein neues Dokument erstellen." ma:contentTypeScope="" ma:versionID="6545c9f66b00a642f2c69af5abb6d183">
  <xsd:schema xmlns:xsd="http://www.w3.org/2001/XMLSchema" xmlns:xs="http://www.w3.org/2001/XMLSchema" xmlns:p="http://schemas.microsoft.com/office/2006/metadata/properties" xmlns:ns2="269108bf-bb31-4eed-9de3-7d919c6d887b" targetNamespace="http://schemas.microsoft.com/office/2006/metadata/properties" ma:root="true" ma:fieldsID="6c54906c2580dc822e2db3917f6d5e86" ns2:_="">
    <xsd:import namespace="269108bf-bb31-4eed-9de3-7d919c6d88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108bf-bb31-4eed-9de3-7d919c6d88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814F9-2F65-480C-B96A-1EC75F165DA2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269108bf-bb31-4eed-9de3-7d919c6d887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04DB35D-F828-4804-B7E1-60B92A21C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9825F7-E105-49A3-97BD-B8B36CCBB1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108bf-bb31-4eed-9de3-7d919c6d8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4PR Praesentation 16-9 2021-07_DE</Template>
  <TotalTime>0</TotalTime>
  <Words>1451</Words>
  <Application>Microsoft Office PowerPoint</Application>
  <PresentationFormat>Breitbild</PresentationFormat>
  <Paragraphs>238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Arial</vt:lpstr>
      <vt:lpstr>Times</vt:lpstr>
      <vt:lpstr>Times New Roman</vt:lpstr>
      <vt:lpstr>Wingdings</vt:lpstr>
      <vt:lpstr>CDBUND-Master</vt:lpstr>
      <vt:lpstr>Berufsprüfung Auftragserteilung Facharbeit </vt:lpstr>
      <vt:lpstr>Inhalt</vt:lpstr>
      <vt:lpstr>Prüfungsleitung &amp; Prüfungsexperten</vt:lpstr>
      <vt:lpstr>Informationen bezüglich der Berufsprüfung</vt:lpstr>
      <vt:lpstr>Informationen bezüglich der Berufsprüfung</vt:lpstr>
      <vt:lpstr>Duales Ausbildungssystem</vt:lpstr>
      <vt:lpstr>… und Konsequenzen für die Facharbeit</vt:lpstr>
      <vt:lpstr>Termine Facharbeit</vt:lpstr>
      <vt:lpstr>Die Facharbeit im Detail</vt:lpstr>
      <vt:lpstr>Ziel der Facharbeit</vt:lpstr>
      <vt:lpstr>Ziel der Facharbeit</vt:lpstr>
      <vt:lpstr>Konkreter Auftrag</vt:lpstr>
      <vt:lpstr>Konkreter Auftrag</vt:lpstr>
      <vt:lpstr>Konkreter Auftrag</vt:lpstr>
      <vt:lpstr>Inhalt der Facharbeit</vt:lpstr>
      <vt:lpstr>Inhalt der Facharbeit</vt:lpstr>
      <vt:lpstr>Inhalt der Facharbeit</vt:lpstr>
      <vt:lpstr>Inhalt der Facharbeit</vt:lpstr>
      <vt:lpstr>Inhalt der Facharbeit</vt:lpstr>
      <vt:lpstr>Schritte auf dem Weg zum Ziel</vt:lpstr>
      <vt:lpstr>Disposition  Formular verwenden</vt:lpstr>
      <vt:lpstr>Disposition  Formular verwenden</vt:lpstr>
      <vt:lpstr>Schreiben der Facharbeit</vt:lpstr>
      <vt:lpstr>Beurteilung der Facharbeit</vt:lpstr>
      <vt:lpstr>Beurteilung der Facharbeit</vt:lpstr>
      <vt:lpstr>Beurteilung der Facharbeit</vt:lpstr>
      <vt:lpstr>Dokumente</vt:lpstr>
      <vt:lpstr>Schulungsunterlage Facharbeit</vt:lpstr>
      <vt:lpstr>Fazit</vt:lpstr>
      <vt:lpstr>Termine Facharbeit</vt:lpstr>
      <vt:lpstr>Q&amp;A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Linder Jasmin BABS</dc:creator>
  <cp:lastModifiedBy>Bieri Markus BABS</cp:lastModifiedBy>
  <cp:revision>11</cp:revision>
  <cp:lastPrinted>2018-09-18T13:59:02Z</cp:lastPrinted>
  <dcterms:created xsi:type="dcterms:W3CDTF">2021-07-14T06:58:26Z</dcterms:created>
  <dcterms:modified xsi:type="dcterms:W3CDTF">2025-04-10T13:12:40Z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äsentationsdatum">
    <vt:lpwstr>/data:Dokument/data:Erstellungsdatum/data:Langformat</vt:lpwstr>
  </property>
  <property fmtid="{D5CDD505-2E9C-101B-9397-08002B2CF9AE}" pid="3" name="Autor Nachname">
    <vt:lpwstr>/data:Dokument/data:Benutzer/data:Person/data:Nachname</vt:lpwstr>
  </property>
  <property fmtid="{D5CDD505-2E9C-101B-9397-08002B2CF9AE}" pid="4" name="Autor Vorname">
    <vt:lpwstr>/data:Dokument/data:Benutzer/data:Person/data:Vorname</vt:lpwstr>
  </property>
  <property fmtid="{D5CDD505-2E9C-101B-9397-08002B2CF9AE}" pid="5" name="ContentTypeId">
    <vt:lpwstr>0x010100FAD7FD9C1818A44A88B464B34A6C0620</vt:lpwstr>
  </property>
  <property fmtid="{D5CDD505-2E9C-101B-9397-08002B2CF9AE}" pid="6" name="MSIP_Label_245c3252-146d-46f3-8062-82cd8c8d7e7d_Enabled">
    <vt:lpwstr>true</vt:lpwstr>
  </property>
  <property fmtid="{D5CDD505-2E9C-101B-9397-08002B2CF9AE}" pid="7" name="MSIP_Label_245c3252-146d-46f3-8062-82cd8c8d7e7d_SetDate">
    <vt:lpwstr>2025-04-10T12:01:25Z</vt:lpwstr>
  </property>
  <property fmtid="{D5CDD505-2E9C-101B-9397-08002B2CF9AE}" pid="8" name="MSIP_Label_245c3252-146d-46f3-8062-82cd8c8d7e7d_Method">
    <vt:lpwstr>Privileged</vt:lpwstr>
  </property>
  <property fmtid="{D5CDD505-2E9C-101B-9397-08002B2CF9AE}" pid="9" name="MSIP_Label_245c3252-146d-46f3-8062-82cd8c8d7e7d_Name">
    <vt:lpwstr>L1</vt:lpwstr>
  </property>
  <property fmtid="{D5CDD505-2E9C-101B-9397-08002B2CF9AE}" pid="10" name="MSIP_Label_245c3252-146d-46f3-8062-82cd8c8d7e7d_SiteId">
    <vt:lpwstr>6ae27add-8276-4a38-88c1-3a9c1f973767</vt:lpwstr>
  </property>
  <property fmtid="{D5CDD505-2E9C-101B-9397-08002B2CF9AE}" pid="11" name="MSIP_Label_245c3252-146d-46f3-8062-82cd8c8d7e7d_ActionId">
    <vt:lpwstr>79fe85d0-5c17-420a-b788-118ef9d3bae6</vt:lpwstr>
  </property>
  <property fmtid="{D5CDD505-2E9C-101B-9397-08002B2CF9AE}" pid="12" name="MSIP_Label_245c3252-146d-46f3-8062-82cd8c8d7e7d_ContentBits">
    <vt:lpwstr>0</vt:lpwstr>
  </property>
  <property fmtid="{D5CDD505-2E9C-101B-9397-08002B2CF9AE}" pid="13" name="MSIP_Label_245c3252-146d-46f3-8062-82cd8c8d7e7d_Tag">
    <vt:lpwstr>10, 0, 1, 1</vt:lpwstr>
  </property>
</Properties>
</file>